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46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761" r:id="rId3"/>
    <p:sldId id="877" r:id="rId4"/>
    <p:sldId id="1159" r:id="rId5"/>
    <p:sldId id="799" r:id="rId6"/>
    <p:sldId id="1086" r:id="rId7"/>
    <p:sldId id="1167" r:id="rId8"/>
    <p:sldId id="863" r:id="rId9"/>
    <p:sldId id="1136" r:id="rId10"/>
    <p:sldId id="1160" r:id="rId11"/>
    <p:sldId id="1216" r:id="rId12"/>
    <p:sldId id="500" r:id="rId13"/>
    <p:sldId id="474" r:id="rId14"/>
    <p:sldId id="521" r:id="rId15"/>
    <p:sldId id="468" r:id="rId16"/>
    <p:sldId id="305" r:id="rId17"/>
    <p:sldId id="306" r:id="rId18"/>
    <p:sldId id="524" r:id="rId19"/>
    <p:sldId id="1211" r:id="rId20"/>
    <p:sldId id="1212" r:id="rId21"/>
    <p:sldId id="1230" r:id="rId22"/>
    <p:sldId id="324" r:id="rId23"/>
    <p:sldId id="318" r:id="rId24"/>
    <p:sldId id="319" r:id="rId25"/>
    <p:sldId id="320" r:id="rId26"/>
    <p:sldId id="1217" r:id="rId27"/>
    <p:sldId id="1218" r:id="rId28"/>
    <p:sldId id="1133" r:id="rId29"/>
    <p:sldId id="1219" r:id="rId30"/>
    <p:sldId id="1220" r:id="rId31"/>
    <p:sldId id="1221" r:id="rId32"/>
    <p:sldId id="1222" r:id="rId33"/>
    <p:sldId id="1223" r:id="rId34"/>
    <p:sldId id="1239" r:id="rId35"/>
    <p:sldId id="1210" r:id="rId36"/>
    <p:sldId id="797" r:id="rId37"/>
    <p:sldId id="1238" r:id="rId38"/>
    <p:sldId id="1169" r:id="rId39"/>
    <p:sldId id="1234" r:id="rId40"/>
    <p:sldId id="1235" r:id="rId41"/>
    <p:sldId id="1232" r:id="rId42"/>
    <p:sldId id="1233" r:id="rId43"/>
    <p:sldId id="1189" r:id="rId44"/>
    <p:sldId id="1236" r:id="rId45"/>
    <p:sldId id="1237" r:id="rId46"/>
    <p:sldId id="772" r:id="rId47"/>
    <p:sldId id="798" r:id="rId48"/>
    <p:sldId id="684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63"/>
    <p:restoredTop sz="94286"/>
  </p:normalViewPr>
  <p:slideViewPr>
    <p:cSldViewPr>
      <p:cViewPr varScale="1">
        <p:scale>
          <a:sx n="106" d="100"/>
          <a:sy n="106" d="100"/>
        </p:scale>
        <p:origin x="219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9302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425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슬라이드 이미지 개체 틀 1">
            <a:extLst>
              <a:ext uri="{FF2B5EF4-FFF2-40B4-BE49-F238E27FC236}">
                <a16:creationId xmlns="" xmlns:a16="http://schemas.microsoft.com/office/drawing/2014/main" id="{36DBF6AC-C46B-7042-9353-87631AFF3C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슬라이드 노트 개체 틀 2">
            <a:extLst>
              <a:ext uri="{FF2B5EF4-FFF2-40B4-BE49-F238E27FC236}">
                <a16:creationId xmlns="" xmlns:a16="http://schemas.microsoft.com/office/drawing/2014/main" id="{7E843B08-35CB-4C4A-AABF-61FE972EC4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1. Usage (Introduction)</a:t>
            </a:r>
            <a:endParaRPr lang="ko-KR" altLang="en-US"/>
          </a:p>
        </p:txBody>
      </p:sp>
      <p:sp>
        <p:nvSpPr>
          <p:cNvPr id="126980" name="슬라이드 번호 개체 틀 3">
            <a:extLst>
              <a:ext uri="{FF2B5EF4-FFF2-40B4-BE49-F238E27FC236}">
                <a16:creationId xmlns="" xmlns:a16="http://schemas.microsoft.com/office/drawing/2014/main" id="{A3FFCEE8-1607-6F47-A210-DF6CE6C97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4C02444-35B0-724F-840A-6D5ECF632616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155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슬라이드 이미지 개체 틀 1">
            <a:extLst>
              <a:ext uri="{FF2B5EF4-FFF2-40B4-BE49-F238E27FC236}">
                <a16:creationId xmlns="" xmlns:a16="http://schemas.microsoft.com/office/drawing/2014/main" id="{BFE08187-2350-DB46-9FC4-C22A0B424F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슬라이드 노트 개체 틀 2">
            <a:extLst>
              <a:ext uri="{FF2B5EF4-FFF2-40B4-BE49-F238E27FC236}">
                <a16:creationId xmlns="" xmlns:a16="http://schemas.microsoft.com/office/drawing/2014/main" id="{D59AB75D-AE8F-0846-B3B2-61E619AF88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124932" name="슬라이드 번호 개체 틀 3">
            <a:extLst>
              <a:ext uri="{FF2B5EF4-FFF2-40B4-BE49-F238E27FC236}">
                <a16:creationId xmlns="" xmlns:a16="http://schemas.microsoft.com/office/drawing/2014/main" id="{70E9599C-4115-A444-B0EF-49A9C4BBE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5745A0A0-842A-4143-95D6-5247AAC04941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6503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슬라이드 이미지 개체 틀 1">
            <a:extLst>
              <a:ext uri="{FF2B5EF4-FFF2-40B4-BE49-F238E27FC236}">
                <a16:creationId xmlns="" xmlns:a16="http://schemas.microsoft.com/office/drawing/2014/main" id="{3DCFB9FD-9E77-6044-99BF-AEB4910636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슬라이드 노트 개체 틀 2">
            <a:extLst>
              <a:ext uri="{FF2B5EF4-FFF2-40B4-BE49-F238E27FC236}">
                <a16:creationId xmlns="" xmlns:a16="http://schemas.microsoft.com/office/drawing/2014/main" id="{D8D0F4F0-F8B0-3844-B563-8EB2DB10D2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6. Activity</a:t>
            </a:r>
            <a:endParaRPr lang="ko-KR" altLang="en-US"/>
          </a:p>
        </p:txBody>
      </p:sp>
      <p:sp>
        <p:nvSpPr>
          <p:cNvPr id="130052" name="슬라이드 번호 개체 틀 3">
            <a:extLst>
              <a:ext uri="{FF2B5EF4-FFF2-40B4-BE49-F238E27FC236}">
                <a16:creationId xmlns="" xmlns:a16="http://schemas.microsoft.com/office/drawing/2014/main" id="{9314DDC2-1B89-644C-A9F6-EDB9E1B62F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4D0BCFD-37E4-3C4A-A8A5-D76AAE163BC2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5489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슬라이드 이미지 개체 틀 1">
            <a:extLst>
              <a:ext uri="{FF2B5EF4-FFF2-40B4-BE49-F238E27FC236}">
                <a16:creationId xmlns="" xmlns:a16="http://schemas.microsoft.com/office/drawing/2014/main" id="{DF31A93C-67F4-D441-A6CE-F0D86BC4CA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슬라이드 노트 개체 틀 2">
            <a:extLst>
              <a:ext uri="{FF2B5EF4-FFF2-40B4-BE49-F238E27FC236}">
                <a16:creationId xmlns="" xmlns:a16="http://schemas.microsoft.com/office/drawing/2014/main" id="{DDC9C8B3-7E55-FD41-9B80-F0473EC535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6. Activity</a:t>
            </a:r>
            <a:endParaRPr lang="ko-KR" altLang="en-US"/>
          </a:p>
        </p:txBody>
      </p:sp>
      <p:sp>
        <p:nvSpPr>
          <p:cNvPr id="132100" name="슬라이드 번호 개체 틀 3">
            <a:extLst>
              <a:ext uri="{FF2B5EF4-FFF2-40B4-BE49-F238E27FC236}">
                <a16:creationId xmlns="" xmlns:a16="http://schemas.microsoft.com/office/drawing/2014/main" id="{1DAAF23B-3FB6-0D46-93BA-6A9162BAA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89521D1-4917-A64C-9D89-858B9CB90BEE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6387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슬라이드 이미지 개체 틀 1">
            <a:extLst>
              <a:ext uri="{FF2B5EF4-FFF2-40B4-BE49-F238E27FC236}">
                <a16:creationId xmlns="" xmlns:a16="http://schemas.microsoft.com/office/drawing/2014/main" id="{164ABABC-4AD4-F348-831D-4ABE761F07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0" name="슬라이드 노트 개체 틀 2">
            <a:extLst>
              <a:ext uri="{FF2B5EF4-FFF2-40B4-BE49-F238E27FC236}">
                <a16:creationId xmlns="" xmlns:a16="http://schemas.microsoft.com/office/drawing/2014/main" id="{29D101C5-BE11-414E-AB7E-07C0986965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(Introduction): The construction ~</a:t>
            </a:r>
            <a:r>
              <a:rPr lang="ko-KR" altLang="en-US">
                <a:ea typeface="맑은 고딕" panose="020B0503020000020004" pitchFamily="34" charset="-127"/>
              </a:rPr>
              <a:t>면 좋겠다 </a:t>
            </a:r>
            <a:r>
              <a:rPr lang="en-US" altLang="ko-KR">
                <a:ea typeface="맑은 고딕" panose="020B0503020000020004" pitchFamily="34" charset="-127"/>
              </a:rPr>
              <a:t>means ‘it would be nice if something were the case’, but it can be translated as ‘I wish”. 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When the past tense marker is used with ~(</a:t>
            </a:r>
            <a:r>
              <a:rPr lang="ko-KR" altLang="en-US">
                <a:ea typeface="맑은 고딕" panose="020B0503020000020004" pitchFamily="34" charset="-127"/>
              </a:rPr>
              <a:t>으</a:t>
            </a:r>
            <a:r>
              <a:rPr lang="en-US" altLang="ko-KR">
                <a:ea typeface="맑은 고딕" panose="020B0503020000020004" pitchFamily="34" charset="-127"/>
              </a:rPr>
              <a:t>)</a:t>
            </a:r>
            <a:r>
              <a:rPr lang="ko-KR" altLang="en-US">
                <a:ea typeface="맑은 고딕" panose="020B0503020000020004" pitchFamily="34" charset="-127"/>
              </a:rPr>
              <a:t>면</a:t>
            </a:r>
            <a:r>
              <a:rPr lang="en-US" altLang="ko-KR">
                <a:ea typeface="맑은 고딕" panose="020B0503020000020004" pitchFamily="34" charset="-127"/>
              </a:rPr>
              <a:t>, as in </a:t>
            </a:r>
            <a:r>
              <a:rPr lang="ko-KR" altLang="en-US">
                <a:ea typeface="맑은 고딕" panose="020B0503020000020004" pitchFamily="34" charset="-127"/>
              </a:rPr>
              <a:t>친구가 빨리 왔으면 좋겠어요</a:t>
            </a:r>
            <a:r>
              <a:rPr lang="en-US" altLang="ko-KR">
                <a:ea typeface="맑은 고딕" panose="020B0503020000020004" pitchFamily="34" charset="-127"/>
              </a:rPr>
              <a:t>, it indicates a strong wish.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US" altLang="ko-KR">
              <a:ea typeface="맑은 고딕" panose="020B0503020000020004" pitchFamily="34" charset="-127"/>
            </a:endParaRPr>
          </a:p>
        </p:txBody>
      </p:sp>
      <p:sp>
        <p:nvSpPr>
          <p:cNvPr id="124931" name="슬라이드 번호 개체 틀 3">
            <a:extLst>
              <a:ext uri="{FF2B5EF4-FFF2-40B4-BE49-F238E27FC236}">
                <a16:creationId xmlns="" xmlns:a16="http://schemas.microsoft.com/office/drawing/2014/main" id="{70E1D5E7-1A84-094E-BFCB-5F9E89FCEF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40B07ABC-2867-EE4F-9639-6894FF6B3F5D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22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6699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Google Shape;871;p78:notes">
            <a:extLst>
              <a:ext uri="{FF2B5EF4-FFF2-40B4-BE49-F238E27FC236}">
                <a16:creationId xmlns="" xmlns:a16="http://schemas.microsoft.com/office/drawing/2014/main" id="{57910F28-477B-6A4C-8044-618CD73C58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93162" rIns="93162" bIns="93162"/>
          <a:lstStyle/>
          <a:p>
            <a:endParaRPr lang="en-US" altLang="en-US"/>
          </a:p>
        </p:txBody>
      </p:sp>
      <p:sp>
        <p:nvSpPr>
          <p:cNvPr id="126978" name="Google Shape;872;p78:notes">
            <a:extLst>
              <a:ext uri="{FF2B5EF4-FFF2-40B4-BE49-F238E27FC236}">
                <a16:creationId xmlns="" xmlns:a16="http://schemas.microsoft.com/office/drawing/2014/main" id="{70E9035B-862A-464E-A0C7-A47B69A3575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063300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Google Shape;879;p79:notes">
            <a:extLst>
              <a:ext uri="{FF2B5EF4-FFF2-40B4-BE49-F238E27FC236}">
                <a16:creationId xmlns="" xmlns:a16="http://schemas.microsoft.com/office/drawing/2014/main" id="{6D017F57-7B72-CE4C-B5D9-81A59371993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miter lim="524287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4" name="Google Shape;880;p79:notes">
            <a:extLst>
              <a:ext uri="{FF2B5EF4-FFF2-40B4-BE49-F238E27FC236}">
                <a16:creationId xmlns="" xmlns:a16="http://schemas.microsoft.com/office/drawing/2014/main" id="{33E8335C-25A8-C343-8992-0651066B7B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46568" rIns="93162" bIns="46568"/>
          <a:lstStyle/>
          <a:p>
            <a:r>
              <a:rPr lang="en-US" altLang="en-US"/>
              <a:t>6. Activity</a:t>
            </a:r>
          </a:p>
        </p:txBody>
      </p:sp>
      <p:sp>
        <p:nvSpPr>
          <p:cNvPr id="131075" name="Google Shape;881;p79:notes">
            <a:extLst>
              <a:ext uri="{FF2B5EF4-FFF2-40B4-BE49-F238E27FC236}">
                <a16:creationId xmlns="" xmlns:a16="http://schemas.microsoft.com/office/drawing/2014/main" id="{E3487B25-7032-A04E-9E48-AFB7F0C68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46568" rIns="93162" bIns="46568"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fld id="{EC7BD36D-7278-D64C-8D6A-BAB5DCB3F055}" type="slidenum">
              <a:rPr lang="en-US" altLang="en-US"/>
              <a:pPr algn="r"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8528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Google Shape;898;p81:notes">
            <a:extLst>
              <a:ext uri="{FF2B5EF4-FFF2-40B4-BE49-F238E27FC236}">
                <a16:creationId xmlns="" xmlns:a16="http://schemas.microsoft.com/office/drawing/2014/main" id="{C59EE87E-88F4-3C41-AC72-5E2AB5C6492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miter lim="524287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2" name="Google Shape;899;p81:notes">
            <a:extLst>
              <a:ext uri="{FF2B5EF4-FFF2-40B4-BE49-F238E27FC236}">
                <a16:creationId xmlns="" xmlns:a16="http://schemas.microsoft.com/office/drawing/2014/main" id="{4980D70C-60FE-064F-8F80-4C75EFE782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46568" rIns="93162" bIns="46568"/>
          <a:lstStyle/>
          <a:p>
            <a:r>
              <a:rPr lang="en-US" altLang="en-US"/>
              <a:t>3. Structure Practice</a:t>
            </a:r>
          </a:p>
        </p:txBody>
      </p:sp>
      <p:sp>
        <p:nvSpPr>
          <p:cNvPr id="133123" name="Google Shape;900;p81:notes">
            <a:extLst>
              <a:ext uri="{FF2B5EF4-FFF2-40B4-BE49-F238E27FC236}">
                <a16:creationId xmlns="" xmlns:a16="http://schemas.microsoft.com/office/drawing/2014/main" id="{22C648F0-C991-5647-8949-0FF959A85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46568" rIns="93162" bIns="46568"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fld id="{1E5A4A3E-F483-5B4F-A64C-6E70108E33EF}" type="slidenum">
              <a:rPr lang="en-US" altLang="en-US"/>
              <a:pPr algn="r"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131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231BA1B-7D8D-CD44-89EA-23A61F89BE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latinLnBrk="1" hangingPunct="1"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8531362-F3A9-4D44-A496-C33EDC71C5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latinLnBrk="1" hangingPunct="1"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26036B-572C-684E-95AB-9CC65C02C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/>
            </a:lvl1pPr>
          </a:lstStyle>
          <a:p>
            <a:fld id="{876A2675-08A6-B246-9F9B-4AEAD4ED8FA5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38977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8991600" y="6356350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716932C8-09D3-BE4A-BF38-A08496F2B58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EDF01-6AB4-B549-BF86-2E1A3E566FDF}" type="datetimeFigureOut">
              <a:rPr lang="en-US"/>
              <a:pPr>
                <a:defRPr/>
              </a:pPr>
              <a:t>5/27/2020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227DEAE6-7509-5D49-9C69-99A3B108BE1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41C20444-3303-214D-9600-260B316F7B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E3025-AB83-E045-828B-DCC3F65BF1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44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TzrXBX3mir4&amp;list=ULaOCwCZYKhKY&amp;index=4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youtube.com/watch?v=U98n5yXCLgg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w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w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902" y="257973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08" y="218469"/>
            <a:ext cx="8229600" cy="886709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아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어도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4536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/>
              <a:t>앞선 행위나 상태와 관계없이 뒤의 일이 있음을 나타냄</a:t>
            </a:r>
            <a:r>
              <a:rPr lang="en-US" altLang="ko-KR" sz="28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sz="2800" dirty="0"/>
              <a:t>This is used to show the succeeding event will take place regardless of the preceding event.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0DA47FC7-5F3C-B844-BA00-071D4249B3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43818"/>
              </p:ext>
            </p:extLst>
          </p:nvPr>
        </p:nvGraphicFramePr>
        <p:xfrm>
          <a:off x="827584" y="3933056"/>
          <a:ext cx="7632846" cy="20162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44282">
                  <a:extLst>
                    <a:ext uri="{9D8B030D-6E8A-4147-A177-3AD203B41FA5}">
                      <a16:colId xmlns="" xmlns:a16="http://schemas.microsoft.com/office/drawing/2014/main" val="1894964539"/>
                    </a:ext>
                  </a:extLst>
                </a:gridCol>
                <a:gridCol w="2544282">
                  <a:extLst>
                    <a:ext uri="{9D8B030D-6E8A-4147-A177-3AD203B41FA5}">
                      <a16:colId xmlns="" xmlns:a16="http://schemas.microsoft.com/office/drawing/2014/main" val="2028953562"/>
                    </a:ext>
                  </a:extLst>
                </a:gridCol>
                <a:gridCol w="2544282">
                  <a:extLst>
                    <a:ext uri="{9D8B030D-6E8A-4147-A177-3AD203B41FA5}">
                      <a16:colId xmlns="" xmlns:a16="http://schemas.microsoft.com/office/drawing/2014/main" val="2966513341"/>
                    </a:ext>
                  </a:extLst>
                </a:gridCol>
              </a:tblGrid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아도 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가도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와도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28835997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smtClean="0"/>
                        <a:t>ㅗ </a:t>
                      </a:r>
                      <a:r>
                        <a:rPr lang="ko-KR" altLang="en-US" dirty="0"/>
                        <a:t>이외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어도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먹어요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들어도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3533040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ko-KR" altLang="en-US" dirty="0"/>
                        <a:t>해도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피곤해도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3074738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34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EFFCC59B-9BFC-044E-BDF1-C5B7ACE0C63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AC49824-0F37-7F4C-9620-7A9DF68CC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60648"/>
            <a:ext cx="8424936" cy="59046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CED2B27-C428-304A-AFF9-09AE5F419FF4}"/>
              </a:ext>
            </a:extLst>
          </p:cNvPr>
          <p:cNvSpPr txBox="1"/>
          <p:nvPr/>
        </p:nvSpPr>
        <p:spPr>
          <a:xfrm>
            <a:off x="4788024" y="31724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찾아도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35EF576-3FF5-A34E-BDF3-90909F905E00}"/>
              </a:ext>
            </a:extLst>
          </p:cNvPr>
          <p:cNvSpPr txBox="1"/>
          <p:nvPr/>
        </p:nvSpPr>
        <p:spPr>
          <a:xfrm>
            <a:off x="5364088" y="419862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읽어도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08B9CA1-9295-E246-AA72-74FE30CE6AA0}"/>
              </a:ext>
            </a:extLst>
          </p:cNvPr>
          <p:cNvSpPr txBox="1"/>
          <p:nvPr/>
        </p:nvSpPr>
        <p:spPr>
          <a:xfrm>
            <a:off x="4788024" y="524721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바빠도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07466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>
            <a:extLst>
              <a:ext uri="{FF2B5EF4-FFF2-40B4-BE49-F238E27FC236}">
                <a16:creationId xmlns="" xmlns:a16="http://schemas.microsoft.com/office/drawing/2014/main" id="{34C4B5D9-B3A4-4C4E-8921-022F01536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648"/>
            <a:ext cx="8424862" cy="1169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[Review]</a:t>
            </a:r>
            <a:r>
              <a:rPr lang="ko-K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can; one should not</a:t>
            </a:r>
          </a:p>
          <a:p>
            <a:pPr eaLnBrk="1" latinLnBrk="1" hangingPunct="1">
              <a:spcBef>
                <a:spcPct val="50000"/>
              </a:spcBef>
            </a:pPr>
            <a:endParaRPr lang="ko-KR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923" name="Text Box 3">
            <a:extLst>
              <a:ext uri="{FF2B5EF4-FFF2-40B4-BE49-F238E27FC236}">
                <a16:creationId xmlns="" xmlns:a16="http://schemas.microsoft.com/office/drawing/2014/main" id="{A9BAC9C3-F1AC-5646-AAE8-0B8A380E6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860550"/>
            <a:ext cx="8352606" cy="120015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You can wear shoes in the house.</a:t>
            </a:r>
          </a:p>
          <a:p>
            <a:pPr eaLnBrk="1" latinLnBrk="1" hangingPunct="1"/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="" xmlns:a16="http://schemas.microsoft.com/office/drawing/2014/main" id="{C34B12A0-5715-7A48-BF56-C365B135E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824300"/>
            <a:ext cx="514880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o-KR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아</a:t>
            </a:r>
            <a:r>
              <a:rPr lang="en-US" altLang="ko-KR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어</a:t>
            </a:r>
            <a:r>
              <a:rPr lang="ko-KR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도 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되다</a:t>
            </a:r>
            <a:r>
              <a:rPr lang="en-US" altLang="ko-KR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ko-KR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으</a:t>
            </a:r>
            <a:r>
              <a:rPr lang="en-US" altLang="ko-KR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면 안 되다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068E3A89-9131-A340-968D-B41316378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514600"/>
            <a:ext cx="8352606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집에서 신발 신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어도 돼요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="" xmlns:a16="http://schemas.microsoft.com/office/drawing/2014/main" id="{38F82D51-DC8F-0448-8DC4-B3DB28878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535362"/>
            <a:ext cx="8280350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You shouldn’t write your name with a red pen. </a:t>
            </a:r>
          </a:p>
          <a:p>
            <a:pPr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ko-KR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="" xmlns:a16="http://schemas.microsoft.com/office/drawing/2014/main" id="{2DFD94AF-239C-1E48-A684-85E0D5269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314" y="4047093"/>
            <a:ext cx="7704856" cy="4603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빨간 펜으로 이름 쓰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면 안 돼요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="" xmlns:a16="http://schemas.microsoft.com/office/drawing/2014/main" id="{174413AF-4078-FA4F-AE42-7D2C16A3A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5373216"/>
            <a:ext cx="82803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don’t have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to- : </a:t>
            </a:r>
            <a:r>
              <a:rPr lang="en-US" altLang="ko-K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V.S</a:t>
            </a:r>
            <a:r>
              <a:rPr lang="en-US" altLang="ko-KR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r>
              <a:rPr lang="ko-KR" alt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지 </a:t>
            </a:r>
            <a:r>
              <a:rPr lang="ko-KR" alt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않아도 되다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8D812241-C264-6743-9B2A-2ED0FFC8648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65D14CC-38E4-4341-90B7-155BB60FE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animBg="1"/>
      <p:bldP spid="7" grpId="0"/>
      <p:bldP spid="6" grpId="0"/>
      <p:bldP spid="9" grpId="0" animBg="1"/>
      <p:bldP spid="10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13">
            <a:extLst>
              <a:ext uri="{FF2B5EF4-FFF2-40B4-BE49-F238E27FC236}">
                <a16:creationId xmlns="" xmlns:a16="http://schemas.microsoft.com/office/drawing/2014/main" id="{D547DB83-0F0E-DD42-9F1D-88D8F1702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3400"/>
            <a:ext cx="8382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V.S.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o-K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아</a:t>
            </a:r>
            <a:r>
              <a:rPr lang="en-US" altLang="ko-K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어</a:t>
            </a:r>
            <a:r>
              <a:rPr lang="ko-K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도 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되다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V.S. </a:t>
            </a:r>
            <a:r>
              <a:rPr lang="en-US" altLang="ko-K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-(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으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면 안 되다</a:t>
            </a:r>
            <a:endParaRPr lang="ko-KR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94" name="Text Box 22">
            <a:extLst>
              <a:ext uri="{FF2B5EF4-FFF2-40B4-BE49-F238E27FC236}">
                <a16:creationId xmlns="" xmlns:a16="http://schemas.microsoft.com/office/drawing/2014/main" id="{5C3B3396-5F3F-474F-B6A7-A5C668B9845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2053284" y="3370812"/>
            <a:ext cx="20128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>
                <a:solidFill>
                  <a:srgbClr val="0000FF"/>
                </a:solidFill>
                <a:latin typeface="Times New Roman" panose="02020603050405020304" pitchFamily="18" charset="0"/>
              </a:rPr>
              <a:t>permission</a:t>
            </a:r>
          </a:p>
        </p:txBody>
      </p:sp>
      <p:sp>
        <p:nvSpPr>
          <p:cNvPr id="54295" name="Text Box 23">
            <a:extLst>
              <a:ext uri="{FF2B5EF4-FFF2-40B4-BE49-F238E27FC236}">
                <a16:creationId xmlns="" xmlns:a16="http://schemas.microsoft.com/office/drawing/2014/main" id="{CB74D75E-D0B3-724E-816A-FBBEAF5E7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413943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prohibition</a:t>
            </a:r>
          </a:p>
        </p:txBody>
      </p:sp>
      <p:sp>
        <p:nvSpPr>
          <p:cNvPr id="2" name="Down Arrow 1">
            <a:extLst>
              <a:ext uri="{FF2B5EF4-FFF2-40B4-BE49-F238E27FC236}">
                <a16:creationId xmlns="" xmlns:a16="http://schemas.microsoft.com/office/drawing/2014/main" id="{36056471-38B3-4212-A07D-F2B2B50632B3}"/>
              </a:ext>
            </a:extLst>
          </p:cNvPr>
          <p:cNvSpPr/>
          <p:nvPr/>
        </p:nvSpPr>
        <p:spPr>
          <a:xfrm>
            <a:off x="3048000" y="1740347"/>
            <a:ext cx="304800" cy="15446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en-US"/>
          </a:p>
        </p:txBody>
      </p:sp>
      <p:sp>
        <p:nvSpPr>
          <p:cNvPr id="17" name="Down Arrow 16">
            <a:extLst>
              <a:ext uri="{FF2B5EF4-FFF2-40B4-BE49-F238E27FC236}">
                <a16:creationId xmlns="" xmlns:a16="http://schemas.microsoft.com/office/drawing/2014/main" id="{10ABCA1A-E642-4B53-8D08-23072186AD1B}"/>
              </a:ext>
            </a:extLst>
          </p:cNvPr>
          <p:cNvSpPr/>
          <p:nvPr/>
        </p:nvSpPr>
        <p:spPr>
          <a:xfrm>
            <a:off x="6172200" y="1740347"/>
            <a:ext cx="304800" cy="15446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17975978-F507-704F-870B-48EF29C0626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4F5D057-6178-BA41-B249-80129FC03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6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4" grpId="0"/>
      <p:bldP spid="54295" grpId="0"/>
      <p:bldP spid="2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6">
            <a:extLst>
              <a:ext uri="{FF2B5EF4-FFF2-40B4-BE49-F238E27FC236}">
                <a16:creationId xmlns="" xmlns:a16="http://schemas.microsoft.com/office/drawing/2014/main" id="{FF9E0E32-54B8-2941-AA03-D2608473B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149736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7" name="Text Box 8">
            <a:extLst>
              <a:ext uri="{FF2B5EF4-FFF2-40B4-BE49-F238E27FC236}">
                <a16:creationId xmlns="" xmlns:a16="http://schemas.microsoft.com/office/drawing/2014/main" id="{8FAAD5DB-3811-5F43-BE4F-C6C02B13E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60820"/>
            <a:ext cx="662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운전하면서 </a:t>
            </a:r>
            <a:r>
              <a:rPr lang="en-US" altLang="ko-KR" sz="2800" dirty="0"/>
              <a:t>_________ </a:t>
            </a:r>
            <a:r>
              <a:rPr lang="en-US" altLang="ko-KR" sz="2800" dirty="0">
                <a:solidFill>
                  <a:srgbClr val="0066FF"/>
                </a:solidFill>
              </a:rPr>
              <a:t>-</a:t>
            </a:r>
            <a:r>
              <a:rPr lang="ko-KR" altLang="en-US" sz="2800" dirty="0" smtClean="0">
                <a:solidFill>
                  <a:srgbClr val="0066FF"/>
                </a:solidFill>
              </a:rPr>
              <a:t>아</a:t>
            </a:r>
            <a:r>
              <a:rPr lang="en-US" altLang="ko-KR" sz="2800" dirty="0" smtClean="0">
                <a:solidFill>
                  <a:srgbClr val="0066FF"/>
                </a:solidFill>
              </a:rPr>
              <a:t>/</a:t>
            </a:r>
            <a:r>
              <a:rPr lang="ko-KR" altLang="en-US" sz="2800" dirty="0">
                <a:solidFill>
                  <a:srgbClr val="0066FF"/>
                </a:solidFill>
              </a:rPr>
              <a:t>어</a:t>
            </a:r>
            <a:r>
              <a:rPr lang="ko-KR" altLang="en-US" sz="2800" dirty="0" smtClean="0">
                <a:solidFill>
                  <a:srgbClr val="0066FF"/>
                </a:solidFill>
              </a:rPr>
              <a:t>도 </a:t>
            </a:r>
            <a:r>
              <a:rPr lang="ko-KR" altLang="en-US" sz="2800" dirty="0">
                <a:solidFill>
                  <a:srgbClr val="0066FF"/>
                </a:solidFill>
              </a:rPr>
              <a:t>돼요</a:t>
            </a:r>
            <a:r>
              <a:rPr lang="en-US" altLang="ko-KR" sz="2800" dirty="0"/>
              <a:t>.</a:t>
            </a:r>
          </a:p>
        </p:txBody>
      </p:sp>
      <p:sp>
        <p:nvSpPr>
          <p:cNvPr id="55309" name="Text Box 13">
            <a:extLst>
              <a:ext uri="{FF2B5EF4-FFF2-40B4-BE49-F238E27FC236}">
                <a16:creationId xmlns="" xmlns:a16="http://schemas.microsoft.com/office/drawing/2014/main" id="{4F7C9A69-C439-C340-BF44-7E1F88CB0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3616398"/>
            <a:ext cx="662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운전하면서 </a:t>
            </a:r>
            <a:r>
              <a:rPr lang="en-US" altLang="ko-KR" sz="2800" dirty="0"/>
              <a:t>_________ </a:t>
            </a:r>
            <a:r>
              <a:rPr lang="en-US" altLang="ko-KR" sz="2800" dirty="0">
                <a:solidFill>
                  <a:srgbClr val="FF3300"/>
                </a:solidFill>
              </a:rPr>
              <a:t>-</a:t>
            </a:r>
            <a:r>
              <a:rPr lang="en-US" altLang="ko-KR" sz="2800" dirty="0" smtClean="0">
                <a:solidFill>
                  <a:srgbClr val="FF3300"/>
                </a:solidFill>
              </a:rPr>
              <a:t>(</a:t>
            </a:r>
            <a:r>
              <a:rPr lang="ko-KR" altLang="en-US" sz="2800" dirty="0">
                <a:solidFill>
                  <a:srgbClr val="FF3300"/>
                </a:solidFill>
              </a:rPr>
              <a:t>으</a:t>
            </a:r>
            <a:r>
              <a:rPr lang="en-US" altLang="ko-KR" sz="2800" dirty="0">
                <a:solidFill>
                  <a:srgbClr val="FF3300"/>
                </a:solidFill>
              </a:rPr>
              <a:t>)</a:t>
            </a:r>
            <a:r>
              <a:rPr lang="ko-KR" altLang="en-US" sz="2800" dirty="0">
                <a:solidFill>
                  <a:srgbClr val="FF3300"/>
                </a:solidFill>
              </a:rPr>
              <a:t>면 안 돼요</a:t>
            </a:r>
            <a:r>
              <a:rPr lang="en-US" altLang="ko-KR" sz="2800" dirty="0"/>
              <a:t>.</a:t>
            </a:r>
          </a:p>
        </p:txBody>
      </p:sp>
      <p:pic>
        <p:nvPicPr>
          <p:cNvPr id="55311" name="Picture 15">
            <a:extLst>
              <a:ext uri="{FF2B5EF4-FFF2-40B4-BE49-F238E27FC236}">
                <a16:creationId xmlns="" xmlns:a16="http://schemas.microsoft.com/office/drawing/2014/main" id="{1791CC1B-F30A-2C46-8690-6C507CBD7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43400"/>
            <a:ext cx="101885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2" name="Picture 16">
            <a:extLst>
              <a:ext uri="{FF2B5EF4-FFF2-40B4-BE49-F238E27FC236}">
                <a16:creationId xmlns="" xmlns:a16="http://schemas.microsoft.com/office/drawing/2014/main" id="{2E8B57E6-7A0A-864C-970F-546D8EC1E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419600"/>
            <a:ext cx="141696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16" name="Picture 20" descr="j0351236[1]">
            <a:extLst>
              <a:ext uri="{FF2B5EF4-FFF2-40B4-BE49-F238E27FC236}">
                <a16:creationId xmlns="" xmlns:a16="http://schemas.microsoft.com/office/drawing/2014/main" id="{C265EA32-A166-1941-8F42-376D8A4F7C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48200" y="1752600"/>
            <a:ext cx="1066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12" name="Google Shape;182;p29">
            <a:extLst>
              <a:ext uri="{FF2B5EF4-FFF2-40B4-BE49-F238E27FC236}">
                <a16:creationId xmlns="" xmlns:a16="http://schemas.microsoft.com/office/drawing/2014/main" id="{25DB1B1D-4CCD-CE45-A86E-B5D90CD6A71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78AA4D2-C3BE-D643-9407-812CA4BD4D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9001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ko-KR" sz="2200" dirty="0">
                <a:latin typeface="+mn-ea"/>
                <a:cs typeface="Times New Roman" panose="02020603050405020304" pitchFamily="18" charset="0"/>
              </a:rPr>
              <a:t>[</a:t>
            </a:r>
            <a:r>
              <a:rPr lang="en-US" altLang="ko-KR" sz="2200" dirty="0">
                <a:latin typeface="+mn-lt"/>
                <a:cs typeface="Times New Roman" panose="02020603050405020304" pitchFamily="18" charset="0"/>
              </a:rPr>
              <a:t>Review]</a:t>
            </a:r>
            <a:r>
              <a:rPr lang="ko-KR" altLang="en-US" sz="2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ko-KR" sz="2200" dirty="0" smtClean="0">
                <a:latin typeface="+mn-lt"/>
                <a:cs typeface="Times New Roman" panose="02020603050405020304" pitchFamily="18" charset="0"/>
              </a:rPr>
              <a:t>1</a:t>
            </a:r>
            <a:r>
              <a:rPr lang="ko-KR" altLang="en-US" sz="2200" dirty="0" smtClean="0">
                <a:latin typeface="+mn-lt"/>
                <a:cs typeface="Times New Roman" panose="02020603050405020304" pitchFamily="18" charset="0"/>
              </a:rPr>
              <a:t>과에서 배운 </a:t>
            </a:r>
            <a:r>
              <a:rPr lang="en-US" altLang="ko-KR" sz="2200" dirty="0" smtClean="0">
                <a:latin typeface="+mn-lt"/>
                <a:cs typeface="Times New Roman" panose="02020603050405020304" pitchFamily="18" charset="0"/>
              </a:rPr>
              <a:t>‘-</a:t>
            </a:r>
            <a:r>
              <a:rPr lang="ko-KR" altLang="en-US" sz="2200" dirty="0" smtClean="0">
                <a:latin typeface="+mn-lt"/>
                <a:cs typeface="Times New Roman" panose="02020603050405020304" pitchFamily="18" charset="0"/>
              </a:rPr>
              <a:t>아</a:t>
            </a:r>
            <a:r>
              <a:rPr lang="en-US" altLang="ko-KR" sz="2200" dirty="0" smtClean="0">
                <a:latin typeface="+mn-lt"/>
                <a:cs typeface="Times New Roman" panose="02020603050405020304" pitchFamily="18" charset="0"/>
              </a:rPr>
              <a:t>/</a:t>
            </a:r>
            <a:r>
              <a:rPr lang="ko-KR" altLang="en-US" sz="2200" dirty="0" smtClean="0">
                <a:latin typeface="+mn-lt"/>
                <a:cs typeface="Times New Roman" panose="02020603050405020304" pitchFamily="18" charset="0"/>
              </a:rPr>
              <a:t>어도 돼요</a:t>
            </a:r>
            <a:r>
              <a:rPr lang="en-US" altLang="ko-KR" sz="2200" dirty="0" smtClean="0">
                <a:latin typeface="+mn-lt"/>
                <a:cs typeface="Times New Roman" panose="02020603050405020304" pitchFamily="18" charset="0"/>
              </a:rPr>
              <a:t>, -(</a:t>
            </a:r>
            <a:r>
              <a:rPr lang="ko-KR" altLang="en-US" sz="2200" dirty="0" smtClean="0">
                <a:latin typeface="+mn-lt"/>
                <a:cs typeface="Times New Roman" panose="02020603050405020304" pitchFamily="18" charset="0"/>
              </a:rPr>
              <a:t>으</a:t>
            </a:r>
            <a:r>
              <a:rPr lang="en-US" altLang="ko-KR" sz="2200" dirty="0" smtClean="0">
                <a:latin typeface="+mn-lt"/>
                <a:cs typeface="Times New Roman" panose="02020603050405020304" pitchFamily="18" charset="0"/>
              </a:rPr>
              <a:t>)</a:t>
            </a:r>
            <a:r>
              <a:rPr lang="ko-KR" altLang="en-US" sz="2200" dirty="0" smtClean="0">
                <a:latin typeface="+mn-lt"/>
                <a:cs typeface="Times New Roman" panose="02020603050405020304" pitchFamily="18" charset="0"/>
              </a:rPr>
              <a:t>면 안 돼요</a:t>
            </a:r>
            <a:r>
              <a:rPr lang="en-US" altLang="ko-KR" sz="2200" dirty="0" smtClean="0">
                <a:latin typeface="+mn-lt"/>
                <a:cs typeface="Times New Roman" panose="02020603050405020304" pitchFamily="18" charset="0"/>
              </a:rPr>
              <a:t>’</a:t>
            </a:r>
            <a:r>
              <a:rPr lang="ko-KR" altLang="en-US" sz="2200" dirty="0" smtClean="0">
                <a:latin typeface="+mn-lt"/>
                <a:cs typeface="Times New Roman" panose="02020603050405020304" pitchFamily="18" charset="0"/>
              </a:rPr>
              <a:t>를 다시 연습해 보아요</a:t>
            </a:r>
            <a:r>
              <a:rPr lang="en-US" altLang="ko-KR" sz="2200" dirty="0" smtClean="0">
                <a:latin typeface="+mn-lt"/>
                <a:cs typeface="Times New Roman" panose="02020603050405020304" pitchFamily="18" charset="0"/>
              </a:rPr>
              <a:t>. </a:t>
            </a:r>
            <a:endParaRPr lang="en-US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184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9" grpId="0"/>
      <p:bldP spid="553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2">
            <a:extLst>
              <a:ext uri="{FF2B5EF4-FFF2-40B4-BE49-F238E27FC236}">
                <a16:creationId xmlns="" xmlns:a16="http://schemas.microsoft.com/office/drawing/2014/main" id="{7853438B-10AA-7848-83BC-BA16329A6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52400"/>
            <a:ext cx="502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Permission and Prohibition</a:t>
            </a:r>
          </a:p>
        </p:txBody>
      </p:sp>
      <p:sp>
        <p:nvSpPr>
          <p:cNvPr id="3" name="Text Box 8">
            <a:extLst>
              <a:ext uri="{FF2B5EF4-FFF2-40B4-BE49-F238E27FC236}">
                <a16:creationId xmlns="" xmlns:a16="http://schemas.microsoft.com/office/drawing/2014/main" id="{3DB240A5-B0A9-4A39-B1ED-3D22703F3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097" y="2566895"/>
            <a:ext cx="4114353" cy="375487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  <a:defRPr/>
            </a:pP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altLang="ko-KR" sz="2800" dirty="0" smtClean="0">
                <a:latin typeface="Times New Roman" pitchFamily="18" charset="0"/>
                <a:cs typeface="Times New Roman" pitchFamily="18" charset="0"/>
              </a:rPr>
              <a:t>can</a:t>
            </a:r>
            <a:endParaRPr lang="en-US" altLang="ko-KR" sz="2800" dirty="0">
              <a:latin typeface="Times New Roman" pitchFamily="18" charset="0"/>
              <a:cs typeface="Times New Roman" pitchFamily="18" charset="0"/>
            </a:endParaRPr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</p:txBody>
      </p:sp>
      <p:sp>
        <p:nvSpPr>
          <p:cNvPr id="4" name="Text Box 8">
            <a:extLst>
              <a:ext uri="{FF2B5EF4-FFF2-40B4-BE49-F238E27FC236}">
                <a16:creationId xmlns="" xmlns:a16="http://schemas.microsoft.com/office/drawing/2014/main" id="{417C9306-ABA8-4058-B3E8-2E7F0435C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330" y="2559777"/>
            <a:ext cx="3795462" cy="37548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  <a:defRPr/>
            </a:pP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You shouldn’t</a:t>
            </a:r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</p:txBody>
      </p:sp>
      <p:sp>
        <p:nvSpPr>
          <p:cNvPr id="5" name="Text Box 8">
            <a:extLst>
              <a:ext uri="{FF2B5EF4-FFF2-40B4-BE49-F238E27FC236}">
                <a16:creationId xmlns="" xmlns:a16="http://schemas.microsoft.com/office/drawing/2014/main" id="{A3472C9E-3367-4737-9D99-7AB149C73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2" y="676275"/>
            <a:ext cx="8074794" cy="181588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</p:txBody>
      </p:sp>
      <p:sp>
        <p:nvSpPr>
          <p:cNvPr id="6" name="Text Box 8">
            <a:extLst>
              <a:ext uri="{FF2B5EF4-FFF2-40B4-BE49-F238E27FC236}">
                <a16:creationId xmlns="" xmlns:a16="http://schemas.microsoft.com/office/drawing/2014/main" id="{9C7C7E83-F36F-6540-A34B-BD3EFF057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852488"/>
            <a:ext cx="3124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/>
              <a:t>영어로만 말하다</a:t>
            </a:r>
            <a:endParaRPr lang="en-US" altLang="ko-KR" sz="2400"/>
          </a:p>
        </p:txBody>
      </p:sp>
      <p:sp>
        <p:nvSpPr>
          <p:cNvPr id="7" name="Text Box 8">
            <a:extLst>
              <a:ext uri="{FF2B5EF4-FFF2-40B4-BE49-F238E27FC236}">
                <a16:creationId xmlns="" xmlns:a16="http://schemas.microsoft.com/office/drawing/2014/main" id="{9BF8120A-5D95-2641-9174-37C251E21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838200"/>
            <a:ext cx="381987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 smtClean="0"/>
              <a:t>친구하고 </a:t>
            </a:r>
            <a:r>
              <a:rPr lang="ko-KR" altLang="en-US" sz="2400" dirty="0"/>
              <a:t>한국어로 말하다</a:t>
            </a:r>
            <a:endParaRPr lang="en-US" altLang="ko-KR" sz="2400" dirty="0"/>
          </a:p>
        </p:txBody>
      </p:sp>
      <p:sp>
        <p:nvSpPr>
          <p:cNvPr id="8" name="Text Box 8">
            <a:extLst>
              <a:ext uri="{FF2B5EF4-FFF2-40B4-BE49-F238E27FC236}">
                <a16:creationId xmlns="" xmlns:a16="http://schemas.microsoft.com/office/drawing/2014/main" id="{A8508A59-14FA-9647-BC39-0198A1845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6296" y="852487"/>
            <a:ext cx="93610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/>
              <a:t>자다</a:t>
            </a:r>
            <a:endParaRPr lang="en-US" altLang="ko-KR" sz="2400" dirty="0"/>
          </a:p>
        </p:txBody>
      </p:sp>
      <p:sp>
        <p:nvSpPr>
          <p:cNvPr id="9" name="Text Box 8">
            <a:extLst>
              <a:ext uri="{FF2B5EF4-FFF2-40B4-BE49-F238E27FC236}">
                <a16:creationId xmlns="" xmlns:a16="http://schemas.microsoft.com/office/drawing/2014/main" id="{24DF123F-290A-0346-8314-FC9C02E35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19238"/>
            <a:ext cx="228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/>
              <a:t>거짓말 하다</a:t>
            </a:r>
            <a:endParaRPr lang="en-US" altLang="ko-KR" sz="2400" dirty="0"/>
          </a:p>
        </p:txBody>
      </p:sp>
      <p:sp>
        <p:nvSpPr>
          <p:cNvPr id="10" name="Text Box 8">
            <a:extLst>
              <a:ext uri="{FF2B5EF4-FFF2-40B4-BE49-F238E27FC236}">
                <a16:creationId xmlns="" xmlns:a16="http://schemas.microsoft.com/office/drawing/2014/main" id="{8936AE60-1E2E-064B-8DE7-DF0F66973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519238"/>
            <a:ext cx="289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/>
              <a:t>공부 열심히 하다 </a:t>
            </a:r>
            <a:endParaRPr lang="en-US" altLang="ko-KR" sz="2400" dirty="0"/>
          </a:p>
        </p:txBody>
      </p:sp>
      <p:sp>
        <p:nvSpPr>
          <p:cNvPr id="11" name="Text Box 8">
            <a:extLst>
              <a:ext uri="{FF2B5EF4-FFF2-40B4-BE49-F238E27FC236}">
                <a16:creationId xmlns="" xmlns:a16="http://schemas.microsoft.com/office/drawing/2014/main" id="{129D955E-36A2-9D49-8397-D3C872532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519238"/>
            <a:ext cx="289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/>
              <a:t>한국어 연습하다</a:t>
            </a:r>
            <a:endParaRPr lang="en-US" altLang="ko-KR" sz="2400"/>
          </a:p>
        </p:txBody>
      </p:sp>
      <p:sp>
        <p:nvSpPr>
          <p:cNvPr id="12" name="Google Shape;182;p29">
            <a:extLst>
              <a:ext uri="{FF2B5EF4-FFF2-40B4-BE49-F238E27FC236}">
                <a16:creationId xmlns="" xmlns:a16="http://schemas.microsoft.com/office/drawing/2014/main" id="{5714BF4F-6B6F-1943-807A-D163A7E14AE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1AD0F6F-B223-5A45-A0C7-828185C59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2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4625 0.35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25" y="1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-0.2875 0.3886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75" y="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1 0.444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2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525 0.456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50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2709 L -0.225 0.4004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50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51666 0.49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33" y="2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4">
            <a:extLst>
              <a:ext uri="{FF2B5EF4-FFF2-40B4-BE49-F238E27FC236}">
                <a16:creationId xmlns="" xmlns:a16="http://schemas.microsoft.com/office/drawing/2014/main" id="{CCA7D3C8-F0DD-0843-BAEC-5D8CC120C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64766"/>
            <a:ext cx="8229600" cy="3170099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1. You should not wear shoes in the house.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2. You should not write your name with a red pen.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3. You should not eat </a:t>
            </a:r>
            <a:r>
              <a:rPr lang="ko-KR" altLang="en-US" sz="2000" dirty="0">
                <a:latin typeface="Palatino Linotype" panose="02040502050505030304" pitchFamily="18" charset="0"/>
              </a:rPr>
              <a:t>미역국 </a:t>
            </a:r>
            <a:r>
              <a:rPr lang="en-US" altLang="ko-KR" sz="2000" dirty="0">
                <a:latin typeface="Palatino Linotype" panose="02040502050505030304" pitchFamily="18" charset="0"/>
              </a:rPr>
              <a:t>on the exam day.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</p:txBody>
      </p:sp>
      <p:sp>
        <p:nvSpPr>
          <p:cNvPr id="56326" name="Text Box 6">
            <a:extLst>
              <a:ext uri="{FF2B5EF4-FFF2-40B4-BE49-F238E27FC236}">
                <a16:creationId xmlns="" xmlns:a16="http://schemas.microsoft.com/office/drawing/2014/main" id="{A02F4CBA-599A-5244-8AFE-D62D83C44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965985"/>
            <a:ext cx="46085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집에서 신발을 신으면 안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29028" name="Text Box 8">
            <a:extLst>
              <a:ext uri="{FF2B5EF4-FFF2-40B4-BE49-F238E27FC236}">
                <a16:creationId xmlns="" xmlns:a16="http://schemas.microsoft.com/office/drawing/2014/main" id="{A41946E4-C657-904A-9134-5FB888860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1000"/>
            <a:ext cx="2971800" cy="51911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   한국의 문화</a:t>
            </a:r>
          </a:p>
        </p:txBody>
      </p:sp>
      <p:sp>
        <p:nvSpPr>
          <p:cNvPr id="56330" name="Text Box 10">
            <a:extLst>
              <a:ext uri="{FF2B5EF4-FFF2-40B4-BE49-F238E27FC236}">
                <a16:creationId xmlns="" xmlns:a16="http://schemas.microsoft.com/office/drawing/2014/main" id="{5E6244F5-4328-3941-B092-5E29733E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3892986"/>
            <a:ext cx="67371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시험 보는 날에 미역국을 먹으면 안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6332" name="Text Box 12">
            <a:extLst>
              <a:ext uri="{FF2B5EF4-FFF2-40B4-BE49-F238E27FC236}">
                <a16:creationId xmlns="" xmlns:a16="http://schemas.microsoft.com/office/drawing/2014/main" id="{AC9CCEC5-76FA-044F-B101-8436638A0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2956942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빨간 펜으로 이름을 쓰면 안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129031" name="Picture 7" descr="C:\Users\So Young\Desktop\presentation\seaweed.jpg">
            <a:extLst>
              <a:ext uri="{FF2B5EF4-FFF2-40B4-BE49-F238E27FC236}">
                <a16:creationId xmlns="" xmlns:a16="http://schemas.microsoft.com/office/drawing/2014/main" id="{A48C06B5-BC14-E746-A63A-CE56FD965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752" y="3947839"/>
            <a:ext cx="2870448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F5BD518A-4D66-0947-BD33-DE70735414D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268EF84-6406-6A44-A27F-949BFAE2F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0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/>
      <p:bldP spid="56330" grpId="0"/>
      <p:bldP spid="563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4">
            <a:extLst>
              <a:ext uri="{FF2B5EF4-FFF2-40B4-BE49-F238E27FC236}">
                <a16:creationId xmlns="" xmlns:a16="http://schemas.microsoft.com/office/drawing/2014/main" id="{FB6E71C3-32D3-A245-819B-12E6315BA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447800"/>
            <a:ext cx="8534400" cy="317023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1. You can wear shoes in the house.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2. You can write your name with a red pen.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3. You should not</a:t>
            </a:r>
            <a:r>
              <a:rPr lang="ko-KR" altLang="en-US" sz="2000" dirty="0">
                <a:latin typeface="Palatino Linotype" panose="02040502050505030304" pitchFamily="18" charset="0"/>
              </a:rPr>
              <a:t> </a:t>
            </a:r>
            <a:r>
              <a:rPr lang="en-US" altLang="ko-KR" sz="2000" dirty="0">
                <a:latin typeface="Palatino Linotype" panose="02040502050505030304" pitchFamily="18" charset="0"/>
              </a:rPr>
              <a:t>walk under a ladder (</a:t>
            </a:r>
            <a:r>
              <a:rPr lang="ko-KR" altLang="en-US" sz="2000" dirty="0">
                <a:latin typeface="Palatino Linotype" panose="02040502050505030304" pitchFamily="18" charset="0"/>
              </a:rPr>
              <a:t>사다리</a:t>
            </a:r>
            <a:r>
              <a:rPr lang="en-US" altLang="ko-KR" sz="2000" dirty="0">
                <a:latin typeface="Palatino Linotype" panose="02040502050505030304" pitchFamily="18" charset="0"/>
              </a:rPr>
              <a:t>).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</p:txBody>
      </p:sp>
      <p:sp>
        <p:nvSpPr>
          <p:cNvPr id="131075" name="Text Box 5">
            <a:extLst>
              <a:ext uri="{FF2B5EF4-FFF2-40B4-BE49-F238E27FC236}">
                <a16:creationId xmlns="" xmlns:a16="http://schemas.microsoft.com/office/drawing/2014/main" id="{1B7A6C19-A269-7847-856F-7A166DF88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1000"/>
            <a:ext cx="2971800" cy="51911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  미국의 문화</a:t>
            </a:r>
          </a:p>
        </p:txBody>
      </p:sp>
      <p:sp>
        <p:nvSpPr>
          <p:cNvPr id="57350" name="Text Box 6">
            <a:extLst>
              <a:ext uri="{FF2B5EF4-FFF2-40B4-BE49-F238E27FC236}">
                <a16:creationId xmlns="" xmlns:a16="http://schemas.microsoft.com/office/drawing/2014/main" id="{1429A176-7F4A-A54A-A084-443317B72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862755"/>
            <a:ext cx="792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집에서 신발을 신어도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7351" name="Text Box 7">
            <a:extLst>
              <a:ext uri="{FF2B5EF4-FFF2-40B4-BE49-F238E27FC236}">
                <a16:creationId xmlns="" xmlns:a16="http://schemas.microsoft.com/office/drawing/2014/main" id="{9C0E6169-626C-C94A-BCA3-3AC97906C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770593"/>
            <a:ext cx="80526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사다리 밑을 걸어가면 안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="" xmlns:a16="http://schemas.microsoft.com/office/drawing/2014/main" id="{28CF1E7C-3B91-D14C-9861-FCE2134F2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729716"/>
            <a:ext cx="807077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빨간 펜으로 이름을 써도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7AC8BBF-C14B-9044-B37D-0230238213F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F04EEAD-DC50-7945-83A8-A8F296538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0" grpId="0"/>
      <p:bldP spid="57351" grpId="0"/>
      <p:bldP spid="573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3" descr="4156227">
            <a:extLst>
              <a:ext uri="{FF2B5EF4-FFF2-40B4-BE49-F238E27FC236}">
                <a16:creationId xmlns="" xmlns:a16="http://schemas.microsoft.com/office/drawing/2014/main" id="{8CA6BFCE-8B6A-A241-A7B5-5A4D49215E2A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1" y="506618"/>
            <a:ext cx="3294714" cy="26587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" name="Picture 3" descr="5653718">
            <a:extLst>
              <a:ext uri="{FF2B5EF4-FFF2-40B4-BE49-F238E27FC236}">
                <a16:creationId xmlns="" xmlns:a16="http://schemas.microsoft.com/office/drawing/2014/main" id="{D657F56C-C513-714B-8B06-51F875E19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0648"/>
            <a:ext cx="3048446" cy="26587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3" descr="5033576">
            <a:extLst>
              <a:ext uri="{FF2B5EF4-FFF2-40B4-BE49-F238E27FC236}">
                <a16:creationId xmlns="" xmlns:a16="http://schemas.microsoft.com/office/drawing/2014/main" id="{A8880CD3-E9DC-E64E-A88D-665957D45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13506"/>
            <a:ext cx="3048445" cy="27694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Picture 3" descr="4383444">
            <a:extLst>
              <a:ext uri="{FF2B5EF4-FFF2-40B4-BE49-F238E27FC236}">
                <a16:creationId xmlns="" xmlns:a16="http://schemas.microsoft.com/office/drawing/2014/main" id="{C571DB96-B7CA-E441-9CC2-BE82D671B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61154"/>
            <a:ext cx="3312368" cy="29223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9C5C34F-D6FF-8B42-AEE6-33339B0FF4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FDC19A0-C905-E140-987C-12B69B4297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5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81314272-7F20-3B41-9BF0-FD762755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r>
              <a:rPr lang="en-US" altLang="ko-KR" sz="3600" dirty="0" smtClean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63 </a:t>
            </a:r>
            <a:endParaRPr lang="en-US" sz="28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63CD9E03-9D2C-C047-9CD2-9F2F9DE6258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844E635-C05F-6E4E-95E9-E05BF627A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276150"/>
          </a:xfrm>
        </p:spPr>
      </p:pic>
    </p:spTree>
    <p:extLst>
      <p:ext uri="{BB962C8B-B14F-4D97-AF65-F5344CB8AC3E}">
        <p14:creationId xmlns:p14="http://schemas.microsoft.com/office/powerpoint/2010/main" val="2052084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7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과 저도 하나 샀으면 좋겠어요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I wish I could buy one too</a:t>
            </a: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9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아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어도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았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었으면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좋겠다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8536B40D-5091-FA4D-B805-281C260413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5CB7130-EB8F-2C44-826F-C8A2167017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784976" cy="5857360"/>
          </a:xfr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391BF29-9425-7248-BB4A-2C80CFEF3726}"/>
              </a:ext>
            </a:extLst>
          </p:cNvPr>
          <p:cNvSpPr txBox="1"/>
          <p:nvPr/>
        </p:nvSpPr>
        <p:spPr>
          <a:xfrm>
            <a:off x="6084168" y="3289548"/>
            <a:ext cx="194421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받았으면 좋겠어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0028F37-8238-2F42-87CF-CF2906077400}"/>
              </a:ext>
            </a:extLst>
          </p:cNvPr>
          <p:cNvSpPr txBox="1"/>
          <p:nvPr/>
        </p:nvSpPr>
        <p:spPr>
          <a:xfrm>
            <a:off x="5076056" y="4316402"/>
            <a:ext cx="216024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건강했으면 좋겠어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DFDE46D-7817-C54F-8A00-9D62D5240B20}"/>
              </a:ext>
            </a:extLst>
          </p:cNvPr>
          <p:cNvSpPr txBox="1"/>
          <p:nvPr/>
        </p:nvSpPr>
        <p:spPr>
          <a:xfrm>
            <a:off x="5724128" y="5017740"/>
            <a:ext cx="194421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이겼으면 좋겠어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6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았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었으면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좋겠다   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6318"/>
            <a:ext cx="8229600" cy="4956978"/>
          </a:xfrm>
          <a:solidFill>
            <a:schemeClr val="accent5"/>
          </a:solidFill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200" dirty="0" smtClean="0"/>
              <a:t>말하는 사람의 희망이나 바람의 뜻을 나타냄</a:t>
            </a:r>
            <a:r>
              <a:rPr lang="en-US" altLang="ko-KR" sz="2200" dirty="0" smtClean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200" dirty="0" smtClean="0"/>
              <a:t>This is used to show the speaker’s hope or wishes.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200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200" dirty="0" smtClean="0"/>
              <a:t>예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 </a:t>
            </a:r>
            <a:r>
              <a:rPr lang="en-US" altLang="ko-KR" sz="2200" dirty="0" smtClean="0"/>
              <a:t>1)</a:t>
            </a:r>
            <a:r>
              <a:rPr lang="ko-KR" altLang="en-US" sz="2200" dirty="0" smtClean="0"/>
              <a:t> 크리스마스에는 하얀 </a:t>
            </a:r>
            <a:r>
              <a:rPr lang="ko-KR" altLang="en-US" sz="2200" b="1" u="sng" dirty="0" smtClean="0">
                <a:solidFill>
                  <a:srgbClr val="0070C0"/>
                </a:solidFill>
              </a:rPr>
              <a:t>눈이</a:t>
            </a:r>
            <a:r>
              <a:rPr lang="ko-KR" altLang="en-US" sz="2200" u="sng" dirty="0" smtClean="0">
                <a:solidFill>
                  <a:srgbClr val="0070C0"/>
                </a:solidFill>
              </a:rPr>
              <a:t> </a:t>
            </a:r>
            <a:r>
              <a:rPr lang="ko-KR" altLang="en-US" sz="2200" b="1" u="sng" dirty="0" smtClean="0">
                <a:solidFill>
                  <a:srgbClr val="0070C0"/>
                </a:solidFill>
              </a:rPr>
              <a:t>왔으면 좋겠어요</a:t>
            </a:r>
            <a:r>
              <a:rPr lang="en-US" altLang="ko-KR" sz="2200" b="1" u="sng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ko-KR" altLang="en-US" sz="2200" dirty="0" smtClean="0"/>
              <a:t>           </a:t>
            </a:r>
            <a:r>
              <a:rPr lang="en-US" altLang="ko-KR" sz="2200" dirty="0" smtClean="0"/>
              <a:t>2)</a:t>
            </a:r>
            <a:r>
              <a:rPr lang="ko-KR" altLang="en-US" sz="2200" dirty="0" smtClean="0"/>
              <a:t> 우리 가족 모두 </a:t>
            </a:r>
            <a:r>
              <a:rPr lang="ko-KR" altLang="en-US" sz="2200" b="1" u="sng" dirty="0" smtClean="0">
                <a:solidFill>
                  <a:srgbClr val="0070C0"/>
                </a:solidFill>
              </a:rPr>
              <a:t>건강했으면 좋겠어요</a:t>
            </a:r>
            <a:r>
              <a:rPr lang="en-US" altLang="ko-KR" sz="2200" b="1" u="sng" dirty="0" smtClean="0">
                <a:solidFill>
                  <a:srgbClr val="0070C0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7E307FAA-1561-524D-A9B6-FAD20DABD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585603"/>
              </p:ext>
            </p:extLst>
          </p:nvPr>
        </p:nvGraphicFramePr>
        <p:xfrm>
          <a:off x="755576" y="3933057"/>
          <a:ext cx="7776864" cy="208823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1806354436"/>
                    </a:ext>
                  </a:extLst>
                </a:gridCol>
                <a:gridCol w="2304256">
                  <a:extLst>
                    <a:ext uri="{9D8B030D-6E8A-4147-A177-3AD203B41FA5}">
                      <a16:colId xmlns="" xmlns:a16="http://schemas.microsoft.com/office/drawing/2014/main" val="4010199188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3550698309"/>
                    </a:ext>
                  </a:extLst>
                </a:gridCol>
              </a:tblGrid>
              <a:tr h="710901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았으면 </a:t>
                      </a:r>
                      <a:r>
                        <a:rPr lang="ko-KR" altLang="en-US" dirty="0"/>
                        <a:t>좋겠다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갔으면 좋겠다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왔으면 좋겠다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145214864"/>
                  </a:ext>
                </a:extLst>
              </a:tr>
              <a:tr h="73752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이외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 err="1"/>
                        <a:t>었으면</a:t>
                      </a:r>
                      <a:r>
                        <a:rPr lang="ko-KR" altLang="en-US" dirty="0"/>
                        <a:t> 좋겠다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먹었으면 좋겠다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들었으면 좋겠다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010006979"/>
                  </a:ext>
                </a:extLst>
              </a:tr>
              <a:tr h="639802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했으면 </a:t>
                      </a:r>
                      <a:r>
                        <a:rPr lang="ko-KR" altLang="en-US" dirty="0"/>
                        <a:t>좋겠다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좋아했으면 좋겠다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607648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47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Text Box 2">
            <a:extLst>
              <a:ext uri="{FF2B5EF4-FFF2-40B4-BE49-F238E27FC236}">
                <a16:creationId xmlns="" xmlns:a16="http://schemas.microsoft.com/office/drawing/2014/main" id="{0F6929A0-1791-CD48-A631-D7B15F229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625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ko-KR" altLang="en-US" sz="2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23906" name="Text Box 3">
            <a:extLst>
              <a:ext uri="{FF2B5EF4-FFF2-40B4-BE49-F238E27FC236}">
                <a16:creationId xmlns="" xmlns:a16="http://schemas.microsoft.com/office/drawing/2014/main" id="{BB12BCCC-72CC-6247-A4EF-3C4BFF873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6250"/>
            <a:ext cx="7920038" cy="588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   </a:t>
            </a:r>
            <a:r>
              <a:rPr kumimoji="1" lang="en-US" altLang="ko-KR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V.S. </a:t>
            </a:r>
            <a:r>
              <a:rPr kumimoji="1" lang="en-US" altLang="ko-KR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-</a:t>
            </a:r>
            <a:r>
              <a:rPr kumimoji="1" lang="en-US" altLang="ko-KR" sz="3200" dirty="0" smtClean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</a:t>
            </a:r>
            <a:r>
              <a:rPr kumimoji="1" lang="ko-KR" altLang="en-US" sz="3200" dirty="0" smtClean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으</a:t>
            </a:r>
            <a:r>
              <a:rPr kumimoji="1" lang="en-US" altLang="ko-KR" sz="3200" dirty="0" smtClean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)</a:t>
            </a:r>
            <a:r>
              <a:rPr kumimoji="1" lang="ko-KR" altLang="en-US" sz="3200" dirty="0" smtClean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면 </a:t>
            </a:r>
            <a:r>
              <a:rPr kumimoji="1"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좋겠다</a:t>
            </a:r>
            <a:endParaRPr kumimoji="1" lang="ko-KR" altLang="en-US" sz="3200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123907" name="Text Box 4">
            <a:extLst>
              <a:ext uri="{FF2B5EF4-FFF2-40B4-BE49-F238E27FC236}">
                <a16:creationId xmlns="" xmlns:a16="http://schemas.microsoft.com/office/drawing/2014/main" id="{1267AD27-3BE9-C744-B215-8F0D28F0D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700213"/>
            <a:ext cx="8353425" cy="116046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 smtClean="0">
                <a:latin typeface="Times New Roman" panose="02020603050405020304" pitchFamily="18" charset="0"/>
                <a:ea typeface="굴림" panose="020B0600000101010101" pitchFamily="34" charset="-127"/>
              </a:rPr>
              <a:t>1. </a:t>
            </a:r>
            <a:r>
              <a:rPr kumimoji="1" lang="ko-KR" altLang="en-US" sz="2800" dirty="0" smtClean="0">
                <a:latin typeface="Times New Roman" panose="02020603050405020304" pitchFamily="18" charset="0"/>
                <a:ea typeface="굴림" panose="020B0600000101010101" pitchFamily="34" charset="-127"/>
              </a:rPr>
              <a:t>날씨가 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너무 추워요</a:t>
            </a: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. </a:t>
            </a:r>
            <a:r>
              <a:rPr kumimoji="1" lang="ko-KR" altLang="en-US" sz="2800" dirty="0" smtClean="0">
                <a:latin typeface="Times New Roman" panose="02020603050405020304" pitchFamily="18" charset="0"/>
                <a:ea typeface="굴림" panose="020B0600000101010101" pitchFamily="34" charset="-127"/>
              </a:rPr>
              <a:t>따뜻해지</a:t>
            </a:r>
            <a:r>
              <a:rPr kumimoji="1" lang="ko-KR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면 </a:t>
            </a:r>
            <a:r>
              <a:rPr kumimoji="1"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좋겠어요</a:t>
            </a:r>
            <a:r>
              <a:rPr kumimoji="1" lang="en-US" altLang="ko-KR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ko-KR" sz="2800" dirty="0" smtClean="0">
                <a:latin typeface="Times New Roman" panose="02020603050405020304" pitchFamily="18" charset="0"/>
                <a:ea typeface="굴림" panose="020B0600000101010101" pitchFamily="34" charset="-127"/>
              </a:rPr>
              <a:t>2</a:t>
            </a: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. 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시험 공부를 열심히 했어요</a:t>
            </a: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. A </a:t>
            </a:r>
            <a:r>
              <a:rPr kumimoji="1" lang="ko-KR" altLang="en-US" sz="2800" dirty="0" smtClean="0">
                <a:latin typeface="Times New Roman" panose="02020603050405020304" pitchFamily="18" charset="0"/>
                <a:ea typeface="굴림" panose="020B0600000101010101" pitchFamily="34" charset="-127"/>
              </a:rPr>
              <a:t>받</a:t>
            </a:r>
            <a:r>
              <a:rPr kumimoji="1" lang="ko-KR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으면 </a:t>
            </a:r>
            <a:r>
              <a:rPr kumimoji="1"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좋겠어요</a:t>
            </a:r>
            <a:r>
              <a:rPr kumimoji="1" lang="en-US" altLang="ko-KR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39941" name="Text Box 5">
            <a:extLst>
              <a:ext uri="{FF2B5EF4-FFF2-40B4-BE49-F238E27FC236}">
                <a16:creationId xmlns="" xmlns:a16="http://schemas.microsoft.com/office/drawing/2014/main" id="{2EA7C7E1-22DC-C04B-9941-6E984C7F5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634" y="3353594"/>
            <a:ext cx="8353425" cy="116046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3. 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오래간만에 영화를 보러 가는데 </a:t>
            </a:r>
          </a:p>
          <a:p>
            <a:pPr eaLnBrk="1" hangingPunct="1">
              <a:spcBef>
                <a:spcPct val="50000"/>
              </a:spcBef>
            </a:pP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    재미있</a:t>
            </a:r>
            <a:r>
              <a:rPr kumimoji="1" lang="ko-KR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었</a:t>
            </a:r>
            <a:r>
              <a:rPr kumimoji="1"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으면 좋겠어요</a:t>
            </a:r>
            <a:r>
              <a:rPr kumimoji="1" lang="en-US" altLang="ko-KR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.</a:t>
            </a:r>
            <a:endParaRPr kumimoji="1" lang="en-US" altLang="ko-KR" sz="280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39942" name="Text Box 6">
            <a:extLst>
              <a:ext uri="{FF2B5EF4-FFF2-40B4-BE49-F238E27FC236}">
                <a16:creationId xmlns="" xmlns:a16="http://schemas.microsoft.com/office/drawing/2014/main" id="{8C34EFF9-6830-F44F-85C8-8F54932FB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476250"/>
            <a:ext cx="3600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‘it would be nice if…’</a:t>
            </a:r>
          </a:p>
        </p:txBody>
      </p:sp>
      <p:sp>
        <p:nvSpPr>
          <p:cNvPr id="39943" name="Text Box 7">
            <a:extLst>
              <a:ext uri="{FF2B5EF4-FFF2-40B4-BE49-F238E27FC236}">
                <a16:creationId xmlns="" xmlns:a16="http://schemas.microsoft.com/office/drawing/2014/main" id="{318BB500-8C0C-654B-8C7B-70BF4C5EA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3933825"/>
            <a:ext cx="3600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a strong wish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E00A81A-B6D2-C744-A819-D6095936A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D4255903-F9EC-C349-A6FE-F18D36B6E3E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997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animBg="1"/>
      <p:bldP spid="123907" grpId="0" animBg="1"/>
      <p:bldP spid="39941" grpId="0" animBg="1"/>
      <p:bldP spid="39942" grpId="0"/>
      <p:bldP spid="3994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90">
            <a:extLst>
              <a:ext uri="{FF2B5EF4-FFF2-40B4-BE49-F238E27FC236}">
                <a16:creationId xmlns="" xmlns:a16="http://schemas.microsoft.com/office/drawing/2014/main" id="{B0DE242B-ED71-E94D-BF60-845F20B36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568" y="3886096"/>
            <a:ext cx="2363321" cy="227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buClr>
                <a:srgbClr val="000000"/>
              </a:buClr>
              <a:buFont typeface="Tahoma" panose="020B0604030504040204" pitchFamily="34" charset="0"/>
              <a:buNone/>
            </a:pPr>
            <a:r>
              <a:rPr lang="en-US" altLang="en-US" sz="2400" dirty="0" err="1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사귀다</a:t>
            </a:r>
            <a:r>
              <a:rPr lang="en-US" altLang="en-US" sz="2400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  </a:t>
            </a:r>
            <a:r>
              <a:rPr lang="en-US" altLang="en-US" sz="2400" dirty="0" smtClean="0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➔</a:t>
            </a:r>
            <a:endParaRPr lang="en-US" altLang="en-US" dirty="0"/>
          </a:p>
          <a:p>
            <a:pPr>
              <a:lnSpc>
                <a:spcPct val="150000"/>
              </a:lnSpc>
              <a:buClr>
                <a:srgbClr val="000000"/>
              </a:buClr>
              <a:buFont typeface="Tahoma" panose="020B0604030504040204" pitchFamily="34" charset="0"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자다</a:t>
            </a:r>
            <a:r>
              <a:rPr lang="en-US" altLang="en-US" sz="2400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	</a:t>
            </a:r>
            <a:r>
              <a:rPr lang="en-US" altLang="en-US" sz="2400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  </a:t>
            </a:r>
            <a:r>
              <a:rPr lang="en-US" altLang="en-US" sz="2400" dirty="0" smtClean="0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➔</a:t>
            </a:r>
            <a:endParaRPr lang="en-US" altLang="en-US" dirty="0"/>
          </a:p>
          <a:p>
            <a:pPr>
              <a:lnSpc>
                <a:spcPct val="150000"/>
              </a:lnSpc>
              <a:buClr>
                <a:srgbClr val="000000"/>
              </a:buClr>
              <a:buFont typeface="Tahoma" panose="020B0604030504040204" pitchFamily="34" charset="0"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먹다</a:t>
            </a:r>
            <a:r>
              <a:rPr lang="en-US" altLang="en-US" sz="2400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	</a:t>
            </a:r>
            <a:r>
              <a:rPr lang="en-US" altLang="en-US" sz="2400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  </a:t>
            </a:r>
            <a:r>
              <a:rPr lang="en-US" altLang="en-US" sz="2400" dirty="0" smtClean="0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➔</a:t>
            </a:r>
            <a:endParaRPr lang="en-US" altLang="en-US" dirty="0"/>
          </a:p>
          <a:p>
            <a:pPr>
              <a:lnSpc>
                <a:spcPct val="150000"/>
              </a:lnSpc>
              <a:buClr>
                <a:srgbClr val="000000"/>
              </a:buClr>
              <a:buFont typeface="Tahoma" panose="020B0604030504040204" pitchFamily="34" charset="0"/>
              <a:buNone/>
            </a:pPr>
            <a:r>
              <a:rPr lang="en-US" altLang="en-US" sz="2400" dirty="0" err="1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만들다</a:t>
            </a:r>
            <a:r>
              <a:rPr lang="en-US" altLang="en-US" sz="2400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  <a:sym typeface="Tahoma" panose="020B0604030504040204" pitchFamily="34" charset="0"/>
              </a:rPr>
              <a:t>  </a:t>
            </a:r>
            <a:r>
              <a:rPr lang="en-US" altLang="en-US" sz="2400" dirty="0" smtClean="0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➔</a:t>
            </a:r>
            <a:endParaRPr lang="en-US" altLang="en-US" dirty="0"/>
          </a:p>
        </p:txBody>
      </p:sp>
      <p:sp>
        <p:nvSpPr>
          <p:cNvPr id="875" name="Google Shape;875;p90">
            <a:extLst>
              <a:ext uri="{FF2B5EF4-FFF2-40B4-BE49-F238E27FC236}">
                <a16:creationId xmlns="" xmlns:a16="http://schemas.microsoft.com/office/drawing/2014/main" id="{88F14F6A-C2CA-1F49-B545-129C41388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048" y="3886096"/>
            <a:ext cx="1296144" cy="227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buClr>
                <a:srgbClr val="000000"/>
              </a:buClr>
              <a:buFont typeface="Noto Sans Symbols"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사귀면</a:t>
            </a:r>
            <a:endParaRPr lang="en-US" altLang="en-US" dirty="0"/>
          </a:p>
          <a:p>
            <a:pPr>
              <a:lnSpc>
                <a:spcPct val="150000"/>
              </a:lnSpc>
              <a:buClr>
                <a:srgbClr val="000000"/>
              </a:buClr>
              <a:buFont typeface="Noto Sans Symbols"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자면</a:t>
            </a:r>
            <a:endParaRPr lang="en-US" altLang="en-US" dirty="0"/>
          </a:p>
          <a:p>
            <a:pPr>
              <a:lnSpc>
                <a:spcPct val="150000"/>
              </a:lnSpc>
              <a:buClr>
                <a:srgbClr val="000000"/>
              </a:buClr>
              <a:buFont typeface="Noto Sans Symbols"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먹으면</a:t>
            </a:r>
            <a:endParaRPr lang="en-US" altLang="en-US" sz="2400" dirty="0">
              <a:solidFill>
                <a:srgbClr val="000000"/>
              </a:solidFill>
              <a:latin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Noto Sans Symbols"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만들면</a:t>
            </a:r>
            <a:endParaRPr lang="en-US" altLang="en-US" dirty="0"/>
          </a:p>
        </p:txBody>
      </p:sp>
      <p:sp>
        <p:nvSpPr>
          <p:cNvPr id="876" name="Google Shape;876;p90">
            <a:extLst>
              <a:ext uri="{FF2B5EF4-FFF2-40B4-BE49-F238E27FC236}">
                <a16:creationId xmlns="" xmlns:a16="http://schemas.microsoft.com/office/drawing/2014/main" id="{1D7A9348-47FD-E148-A8ED-45A118DFD492}"/>
              </a:ext>
            </a:extLst>
          </p:cNvPr>
          <p:cNvSpPr txBox="1"/>
          <p:nvPr/>
        </p:nvSpPr>
        <p:spPr>
          <a:xfrm>
            <a:off x="467544" y="388753"/>
            <a:ext cx="8280920" cy="523875"/>
          </a:xfrm>
          <a:prstGeom prst="rect">
            <a:avLst/>
          </a:prstGeom>
          <a:gradFill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0"/>
          </a:gradFill>
          <a:ln w="9525" cap="flat" cmpd="sng">
            <a:solidFill>
              <a:srgbClr val="46AAC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lIns="91425" tIns="45700" rIns="91425" bIns="45700"/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Font typeface="Tahoma"/>
              <a:buNone/>
              <a:defRPr/>
            </a:pPr>
            <a:r>
              <a:rPr lang="en-US" altLang="ko-KR" sz="2800" dirty="0" smtClean="0">
                <a:solidFill>
                  <a:srgbClr val="008000"/>
                </a:solidFill>
                <a:latin typeface="Tahoma"/>
                <a:cs typeface="Tahoma"/>
                <a:sym typeface="Tahoma"/>
              </a:rPr>
              <a:t>‘-(</a:t>
            </a:r>
            <a:r>
              <a:rPr lang="ko-KR" altLang="en-US" sz="2800" dirty="0" smtClean="0">
                <a:solidFill>
                  <a:srgbClr val="008000"/>
                </a:solidFill>
                <a:latin typeface="Tahoma"/>
                <a:cs typeface="Tahoma"/>
                <a:sym typeface="Tahoma"/>
              </a:rPr>
              <a:t>으</a:t>
            </a:r>
            <a:r>
              <a:rPr lang="en-US" altLang="ko-KR" sz="2800" dirty="0" smtClean="0">
                <a:solidFill>
                  <a:srgbClr val="008000"/>
                </a:solidFill>
                <a:latin typeface="Tahoma"/>
                <a:cs typeface="Tahoma"/>
                <a:sym typeface="Tahoma"/>
              </a:rPr>
              <a:t>)</a:t>
            </a:r>
            <a:r>
              <a:rPr lang="ko-KR" altLang="en-US" sz="2800" dirty="0" smtClean="0">
                <a:solidFill>
                  <a:srgbClr val="008000"/>
                </a:solidFill>
                <a:latin typeface="Tahoma"/>
                <a:cs typeface="Tahoma"/>
                <a:sym typeface="Tahoma"/>
              </a:rPr>
              <a:t>면 좋겠다</a:t>
            </a:r>
            <a:r>
              <a:rPr lang="en-US" altLang="ko-KR" sz="2800" dirty="0" smtClean="0">
                <a:solidFill>
                  <a:srgbClr val="008000"/>
                </a:solidFill>
                <a:latin typeface="Tahoma"/>
                <a:cs typeface="Tahoma"/>
                <a:sym typeface="Tahoma"/>
              </a:rPr>
              <a:t>‘ </a:t>
            </a:r>
            <a:r>
              <a:rPr lang="ko-KR" altLang="en-US" sz="2800" dirty="0" smtClean="0">
                <a:solidFill>
                  <a:srgbClr val="008000"/>
                </a:solidFill>
                <a:latin typeface="Tahoma"/>
                <a:cs typeface="Tahoma"/>
                <a:sym typeface="Tahoma"/>
              </a:rPr>
              <a:t>어떻게 </a:t>
            </a:r>
            <a:r>
              <a:rPr lang="ko-KR" altLang="en-US" sz="2800" dirty="0">
                <a:solidFill>
                  <a:srgbClr val="008000"/>
                </a:solidFill>
                <a:latin typeface="Tahoma"/>
                <a:cs typeface="Tahoma"/>
                <a:sym typeface="Tahoma"/>
              </a:rPr>
              <a:t>바뀌는지 알아볼까요</a:t>
            </a:r>
            <a:r>
              <a:rPr lang="en-US" altLang="ko-KR" sz="2800" dirty="0">
                <a:solidFill>
                  <a:srgbClr val="008000"/>
                </a:solidFill>
                <a:latin typeface="Tahoma"/>
                <a:cs typeface="Tahoma"/>
                <a:sym typeface="Tahoma"/>
              </a:rPr>
              <a:t>?</a:t>
            </a:r>
            <a:endParaRPr dirty="0"/>
          </a:p>
        </p:txBody>
      </p:sp>
      <p:sp>
        <p:nvSpPr>
          <p:cNvPr id="877" name="Google Shape;877;p90">
            <a:extLst>
              <a:ext uri="{FF2B5EF4-FFF2-40B4-BE49-F238E27FC236}">
                <a16:creationId xmlns="" xmlns:a16="http://schemas.microsoft.com/office/drawing/2014/main" id="{862FB3F6-62FB-4F4D-8B88-839DFD767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1350696"/>
            <a:ext cx="7062787" cy="2370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60000"/>
              </a:lnSpc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>
              <a:lnSpc>
                <a:spcPct val="60000"/>
              </a:lnSpc>
              <a:spcBef>
                <a:spcPts val="120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1) C  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으면</a:t>
            </a:r>
            <a:r>
              <a:rPr lang="en-US" altLang="en-US" sz="24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좋겠다</a:t>
            </a:r>
            <a:r>
              <a:rPr lang="en-US" alt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en-US" dirty="0"/>
          </a:p>
          <a:p>
            <a:pPr>
              <a:lnSpc>
                <a:spcPct val="60000"/>
              </a:lnSpc>
              <a:spcBef>
                <a:spcPts val="120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2) V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en-US" sz="24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면 </a:t>
            </a:r>
            <a:r>
              <a:rPr lang="en-US" alt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좋겠다</a:t>
            </a:r>
            <a:r>
              <a:rPr lang="en-US" alt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en-US" dirty="0"/>
          </a:p>
          <a:p>
            <a:pPr>
              <a:lnSpc>
                <a:spcPct val="60000"/>
              </a:lnSpc>
              <a:spcBef>
                <a:spcPts val="120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3) Irreg.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‘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ㄷ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’ 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e.g. </a:t>
            </a:r>
            <a:r>
              <a:rPr lang="en-US" altLang="en-US" sz="2400" dirty="0" err="1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듣다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00009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➔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들으면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en-US" dirty="0"/>
          </a:p>
          <a:p>
            <a:pPr>
              <a:lnSpc>
                <a:spcPct val="6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	    ‘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ㄹ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’ 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e.g. </a:t>
            </a:r>
            <a:r>
              <a:rPr lang="en-US" altLang="en-US" sz="2400" dirty="0" err="1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살다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00009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➔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살면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	   </a:t>
            </a:r>
            <a:endParaRPr lang="en-US" altLang="en-US" dirty="0"/>
          </a:p>
          <a:p>
            <a:pPr>
              <a:lnSpc>
                <a:spcPct val="60000"/>
              </a:lnSpc>
              <a:spcBef>
                <a:spcPts val="1200"/>
              </a:spcBef>
              <a:buClr>
                <a:srgbClr val="FF0000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	    ‘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ㅂ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’ 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e.g. </a:t>
            </a:r>
            <a:r>
              <a:rPr lang="en-US" altLang="en-US" sz="2400" dirty="0" err="1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줍다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00009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➔</a:t>
            </a:r>
            <a:r>
              <a:rPr lang="en-US" altLang="en-US" sz="2400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주우면</a:t>
            </a:r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46C52FD-B442-FE41-A932-56AEA2A23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7D4C2AD0-3773-E749-8C2E-0D949CF33F1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081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4" name="Google Shape;888;p91">
            <a:extLst>
              <a:ext uri="{FF2B5EF4-FFF2-40B4-BE49-F238E27FC236}">
                <a16:creationId xmlns="" xmlns:a16="http://schemas.microsoft.com/office/drawing/2014/main" id="{C071749A-E219-5246-ABCB-49D259E6C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932113"/>
            <a:ext cx="6264696" cy="119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ko-KR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학교가 끝난</a:t>
            </a:r>
            <a:r>
              <a:rPr lang="en-US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200" b="1" dirty="0" err="1" smtClean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다음에</a:t>
            </a:r>
            <a:r>
              <a:rPr lang="en-US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ko-KR" alt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뭐 했으면 좋겠어요</a:t>
            </a:r>
            <a:r>
              <a:rPr lang="en-US" altLang="ko-KR" sz="2200" b="1" dirty="0" smtClean="0">
                <a:solidFill>
                  <a:srgbClr val="FF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?</a:t>
            </a:r>
          </a:p>
          <a:p>
            <a:pPr marL="342900" indent="-34290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ko-KR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방학한 다음에 </a:t>
            </a:r>
            <a:r>
              <a:rPr lang="ko-KR" alt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뭐 했으면 좋겠어요</a:t>
            </a:r>
            <a:r>
              <a:rPr lang="en-US" altLang="ko-KR" sz="2200" b="1" dirty="0" smtClean="0">
                <a:solidFill>
                  <a:srgbClr val="FF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?</a:t>
            </a:r>
            <a:r>
              <a:rPr lang="en-US" altLang="ko-KR" sz="2200" b="1" dirty="0" smtClean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en-US" sz="2200" dirty="0"/>
          </a:p>
        </p:txBody>
      </p:sp>
      <p:sp>
        <p:nvSpPr>
          <p:cNvPr id="130055" name="Google Shape;889;p91">
            <a:extLst>
              <a:ext uri="{FF2B5EF4-FFF2-40B4-BE49-F238E27FC236}">
                <a16:creationId xmlns="" xmlns:a16="http://schemas.microsoft.com/office/drawing/2014/main" id="{2BDE82D3-937D-3949-A47F-CB9F1A7A2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589588"/>
            <a:ext cx="2735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0056" name="Google Shape;890;p91">
            <a:extLst>
              <a:ext uri="{FF2B5EF4-FFF2-40B4-BE49-F238E27FC236}">
                <a16:creationId xmlns="" xmlns:a16="http://schemas.microsoft.com/office/drawing/2014/main" id="{F195DCF9-C757-6C4D-90D2-96EF6A9DD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2565400"/>
            <a:ext cx="1655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BF3F512B-35C8-284A-AA26-666B6330DF4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Text Box 3">
            <a:extLst>
              <a:ext uri="{FF2B5EF4-FFF2-40B4-BE49-F238E27FC236}">
                <a16:creationId xmlns="" xmlns:a16="http://schemas.microsoft.com/office/drawing/2014/main" id="{88058184-5D06-4C49-8AEC-9F9E4C3D6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51177"/>
            <a:ext cx="9001000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 smtClean="0">
                <a:latin typeface="+mj-ea"/>
                <a:ea typeface="+mj-ea"/>
              </a:rPr>
              <a:t>‘-</a:t>
            </a:r>
            <a:r>
              <a:rPr kumimoji="1" lang="en-US" altLang="ko-KR" sz="28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kumimoji="1" lang="ko-KR" altLang="en-US" sz="2800" dirty="0">
                <a:solidFill>
                  <a:srgbClr val="FF0000"/>
                </a:solidFill>
                <a:latin typeface="+mj-ea"/>
                <a:ea typeface="+mj-ea"/>
              </a:rPr>
              <a:t>으</a:t>
            </a:r>
            <a:r>
              <a:rPr kumimoji="1" lang="en-US" altLang="ko-KR" sz="28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kumimoji="1" lang="ko-KR" altLang="en-US" sz="2800" dirty="0">
                <a:solidFill>
                  <a:srgbClr val="FF0000"/>
                </a:solidFill>
                <a:latin typeface="+mj-ea"/>
                <a:ea typeface="+mj-ea"/>
              </a:rPr>
              <a:t>ㄴ 다음에</a:t>
            </a:r>
            <a:r>
              <a:rPr kumimoji="1" lang="ko-KR" altLang="en-US" sz="2800" dirty="0">
                <a:latin typeface="+mj-ea"/>
                <a:ea typeface="+mj-ea"/>
              </a:rPr>
              <a:t>  </a:t>
            </a:r>
            <a:r>
              <a:rPr kumimoji="1" lang="en-US" altLang="ko-KR" sz="2800" dirty="0">
                <a:latin typeface="+mj-ea"/>
                <a:ea typeface="+mj-ea"/>
              </a:rPr>
              <a:t>-</a:t>
            </a:r>
            <a:r>
              <a:rPr kumimoji="1" lang="ko-KR" altLang="en-US" sz="2800" dirty="0" smtClean="0">
                <a:latin typeface="+mj-ea"/>
                <a:ea typeface="+mj-ea"/>
              </a:rPr>
              <a:t>았</a:t>
            </a:r>
            <a:r>
              <a:rPr kumimoji="1" lang="en-US" altLang="ko-KR" sz="2800" dirty="0" smtClean="0">
                <a:latin typeface="+mj-ea"/>
                <a:ea typeface="+mj-ea"/>
              </a:rPr>
              <a:t>/</a:t>
            </a:r>
            <a:r>
              <a:rPr kumimoji="1" lang="ko-KR" altLang="en-US" sz="2800" dirty="0" smtClean="0">
                <a:latin typeface="+mj-ea"/>
                <a:ea typeface="+mj-ea"/>
              </a:rPr>
              <a:t>었으</a:t>
            </a:r>
            <a:r>
              <a:rPr kumimoji="1" lang="ko-KR" altLang="en-US" sz="2800" dirty="0" smtClean="0">
                <a:solidFill>
                  <a:srgbClr val="0000FF"/>
                </a:solidFill>
                <a:latin typeface="+mj-ea"/>
                <a:ea typeface="+mj-ea"/>
              </a:rPr>
              <a:t>면 좋겠어요</a:t>
            </a:r>
            <a:r>
              <a:rPr kumimoji="1" lang="en-US" altLang="ko-KR" sz="2800" dirty="0" smtClean="0">
                <a:latin typeface="+mj-ea"/>
                <a:ea typeface="+mj-ea"/>
              </a:rPr>
              <a:t>’</a:t>
            </a:r>
            <a:r>
              <a:rPr kumimoji="1" lang="ko-KR" altLang="en-US" sz="2800" dirty="0" smtClean="0">
                <a:latin typeface="+mj-ea"/>
                <a:ea typeface="+mj-ea"/>
              </a:rPr>
              <a:t>로 문장을 만들어 말해 보세요</a:t>
            </a:r>
            <a:r>
              <a:rPr kumimoji="1" lang="en-US" altLang="ko-KR" sz="2800" dirty="0" smtClean="0">
                <a:latin typeface="+mj-ea"/>
                <a:ea typeface="+mj-ea"/>
              </a:rPr>
              <a:t>. </a:t>
            </a:r>
            <a:endParaRPr kumimoji="1" lang="en-US" altLang="ko-KR" sz="2800" dirty="0">
              <a:latin typeface="+mj-ea"/>
              <a:ea typeface="+mj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320504"/>
            <a:ext cx="1944216" cy="12637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469397"/>
            <a:ext cx="1774321" cy="7212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257213"/>
            <a:ext cx="3218208" cy="1793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776056"/>
            <a:ext cx="2010256" cy="12707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312" y="3875858"/>
            <a:ext cx="2320080" cy="13871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840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Google Shape;902;p92">
            <a:extLst>
              <a:ext uri="{FF2B5EF4-FFF2-40B4-BE49-F238E27FC236}">
                <a16:creationId xmlns="" xmlns:a16="http://schemas.microsoft.com/office/drawing/2014/main" id="{58E9287B-F5AD-2948-BAEF-871EC258C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927846"/>
            <a:ext cx="7921625" cy="180181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00" rIns="91425" bIns="45700"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___________</a:t>
            </a:r>
            <a:r>
              <a:rPr lang="ko-KR" alt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았</a:t>
            </a:r>
            <a:r>
              <a:rPr lang="en-US" altLang="ko-KR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/</a:t>
            </a:r>
            <a:r>
              <a:rPr lang="ko-KR" alt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었으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면 </a:t>
            </a:r>
            <a:r>
              <a:rPr lang="en-US" alt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좋겠어요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40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 panose="02020603050405020304" pitchFamily="18" charset="0"/>
              </a:rPr>
              <a:t>B:  </a:t>
            </a:r>
            <a:r>
              <a:rPr lang="en-US" alt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 panose="02020603050405020304" pitchFamily="18" charset="0"/>
              </a:rPr>
              <a:t>왜요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 panose="02020603050405020304" pitchFamily="18" charset="0"/>
              </a:rPr>
              <a:t>?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40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 panose="02020603050405020304" pitchFamily="18" charset="0"/>
              </a:rPr>
              <a:t>A: 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 panose="02020603050405020304" pitchFamily="18" charset="0"/>
              </a:rPr>
              <a:t>___________</a:t>
            </a:r>
            <a:r>
              <a:rPr lang="en-US" alt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 panose="02020603050405020304" pitchFamily="18" charset="0"/>
              </a:rPr>
              <a:t>잖아요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 panose="02020603050405020304" pitchFamily="18" charset="0"/>
              </a:rPr>
              <a:t>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2098" name="Google Shape;903;p92" descr="j0421334[1]">
            <a:extLst>
              <a:ext uri="{FF2B5EF4-FFF2-40B4-BE49-F238E27FC236}">
                <a16:creationId xmlns="" xmlns:a16="http://schemas.microsoft.com/office/drawing/2014/main" id="{63EA59DB-7D39-4746-AE0E-BC7CF223BD2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53058"/>
            <a:ext cx="1727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0" name="Google Shape;905;p92" descr="j0418378[1]">
            <a:extLst>
              <a:ext uri="{FF2B5EF4-FFF2-40B4-BE49-F238E27FC236}">
                <a16:creationId xmlns="" xmlns:a16="http://schemas.microsoft.com/office/drawing/2014/main" id="{5760E689-E5C6-AC49-AD7D-8DB400E0380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356992"/>
            <a:ext cx="10604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6" name="Google Shape;906;p92" descr="j0421292[1]">
            <a:extLst>
              <a:ext uri="{FF2B5EF4-FFF2-40B4-BE49-F238E27FC236}">
                <a16:creationId xmlns="" xmlns:a16="http://schemas.microsoft.com/office/drawing/2014/main" id="{7121562C-707C-8545-8E79-4CD371DB38A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581525"/>
            <a:ext cx="89376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8" name="Google Shape;908;p92" descr="j0418336[1]">
            <a:extLst>
              <a:ext uri="{FF2B5EF4-FFF2-40B4-BE49-F238E27FC236}">
                <a16:creationId xmlns="" xmlns:a16="http://schemas.microsoft.com/office/drawing/2014/main" id="{8451B44F-4A04-E740-8B75-CE8B05C7BEC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81525"/>
            <a:ext cx="11350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3D6DC0A-A2A0-924C-88A1-B6CC341664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D5474127-4E81-A841-9254-E0A5A4E0F08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58796"/>
            <a:ext cx="8568952" cy="577338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/>
              <a:t>그림을 보고 다음과 같이 말해 보세요</a:t>
            </a:r>
            <a:r>
              <a:rPr lang="en-US" altLang="ko-KR" sz="2400" dirty="0" smtClean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35224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EB407D-72F2-A34E-8991-077F15A3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</a:t>
            </a:r>
            <a:r>
              <a:rPr lang="ko-KR" altLang="en-US" sz="3600" dirty="0"/>
              <a:t>듣고 말하기 </a:t>
            </a:r>
            <a:r>
              <a:rPr lang="en-US" altLang="ko-KR" sz="3600" dirty="0"/>
              <a:t>    </a:t>
            </a:r>
            <a:r>
              <a:rPr lang="en-US" altLang="ko-KR" sz="2800" dirty="0" smtClean="0"/>
              <a:t>P. 64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1DE8BCD-FCDF-F24B-9884-A9496CDB404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28BC35F-2BE5-734F-ADA9-653054446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420166"/>
          </a:xfrm>
          <a:prstGeom prst="rect">
            <a:avLst/>
          </a:prstGeom>
        </p:spPr>
      </p:pic>
      <p:pic>
        <p:nvPicPr>
          <p:cNvPr id="5" name="Track 020" descr="Track 020">
            <a:hlinkClick r:id="" action="ppaction://media"/>
            <a:extLst>
              <a:ext uri="{FF2B5EF4-FFF2-40B4-BE49-F238E27FC236}">
                <a16:creationId xmlns="" xmlns:a16="http://schemas.microsoft.com/office/drawing/2014/main" id="{8B293F9F-58C7-2746-8C04-0FF6C78B4A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6869" y="2259941"/>
            <a:ext cx="812800" cy="812800"/>
          </a:xfrm>
          <a:prstGeom prst="rect">
            <a:avLst/>
          </a:prstGeom>
          <a:noFill/>
        </p:spPr>
      </p:pic>
      <p:pic>
        <p:nvPicPr>
          <p:cNvPr id="7" name="Track 021" descr="Track 021">
            <a:hlinkClick r:id="" action="ppaction://media"/>
            <a:extLst>
              <a:ext uri="{FF2B5EF4-FFF2-40B4-BE49-F238E27FC236}">
                <a16:creationId xmlns="" xmlns:a16="http://schemas.microsoft.com/office/drawing/2014/main" id="{C7458FD1-A503-C646-B46A-BA9389E9FB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00435" y="4581128"/>
            <a:ext cx="812800" cy="812800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0633607-246B-764F-AE53-957F714B0CC4}"/>
              </a:ext>
            </a:extLst>
          </p:cNvPr>
          <p:cNvSpPr txBox="1"/>
          <p:nvPr/>
        </p:nvSpPr>
        <p:spPr>
          <a:xfrm>
            <a:off x="1547664" y="2785488"/>
            <a:ext cx="381642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가족 모두 여행을 갔으면 </a:t>
            </a:r>
            <a:r>
              <a:rPr lang="ko-KR" altLang="en-US" dirty="0" err="1">
                <a:solidFill>
                  <a:srgbClr val="FF0000"/>
                </a:solidFill>
              </a:rPr>
              <a:t>좋겠대요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11F81D4-F90B-1740-BFAF-978DF9D9FBBB}"/>
              </a:ext>
            </a:extLst>
          </p:cNvPr>
          <p:cNvSpPr txBox="1"/>
          <p:nvPr/>
        </p:nvSpPr>
        <p:spPr>
          <a:xfrm>
            <a:off x="1547664" y="5085184"/>
            <a:ext cx="633670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같이 사진도 찍고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ko-KR" altLang="en-US" dirty="0">
                <a:solidFill>
                  <a:srgbClr val="FF0000"/>
                </a:solidFill>
              </a:rPr>
              <a:t> 쇼핑도 하고 이야기도 많이 하고 싶어해요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467149" y="4378616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248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33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8" grpId="0"/>
      <p:bldP spid="9" grpId="0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8820FED9-CBDC-C64A-9F6B-B9EB1A3EE33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C6572F2-5125-6042-90B1-1E8253F92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672"/>
            <a:ext cx="8363272" cy="5677103"/>
          </a:xfrm>
        </p:spPr>
      </p:pic>
      <p:sp>
        <p:nvSpPr>
          <p:cNvPr id="11" name="Donut 10">
            <a:extLst>
              <a:ext uri="{FF2B5EF4-FFF2-40B4-BE49-F238E27FC236}">
                <a16:creationId xmlns="" xmlns:a16="http://schemas.microsoft.com/office/drawing/2014/main" id="{EBDDA4D0-D32E-D64E-9558-084BEE8B33B4}"/>
              </a:ext>
            </a:extLst>
          </p:cNvPr>
          <p:cNvSpPr/>
          <p:nvPr/>
        </p:nvSpPr>
        <p:spPr>
          <a:xfrm>
            <a:off x="5292080" y="2780928"/>
            <a:ext cx="1368152" cy="720080"/>
          </a:xfrm>
          <a:prstGeom prst="donut">
            <a:avLst>
              <a:gd name="adj" fmla="val 13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13339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84465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&lt;</a:t>
            </a:r>
            <a:r>
              <a:rPr lang="ko-KR" altLang="en-US" sz="3600" dirty="0"/>
              <a:t>한식의 세계화</a:t>
            </a:r>
            <a:r>
              <a:rPr lang="en-US" altLang="ko-KR" sz="3600" dirty="0"/>
              <a:t>&gt;</a:t>
            </a:r>
            <a:r>
              <a:rPr lang="ko-KR" altLang="en-US" sz="3600" dirty="0"/>
              <a:t>    </a:t>
            </a:r>
            <a:r>
              <a:rPr lang="ko-KR" altLang="en-US" sz="2800" dirty="0"/>
              <a:t>영상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201900"/>
            <a:ext cx="8229600" cy="606925"/>
          </a:xfr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1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https://www.youtube.com/watch?v=TzrXBX3mir4&amp;list=ULaOCwCZYKhKY&amp;index=43</a:t>
            </a:r>
            <a:endParaRPr lang="en-US" sz="16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="" xmlns:a16="http://schemas.microsoft.com/office/drawing/2014/main" id="{715D618E-ABDE-C148-9269-6B48C78E844E}"/>
              </a:ext>
            </a:extLst>
          </p:cNvPr>
          <p:cNvSpPr/>
          <p:nvPr/>
        </p:nvSpPr>
        <p:spPr>
          <a:xfrm>
            <a:off x="6804248" y="2492896"/>
            <a:ext cx="2082590" cy="1266594"/>
          </a:xfrm>
          <a:prstGeom prst="wedgeRoundRectCallout">
            <a:avLst>
              <a:gd name="adj1" fmla="val -22455"/>
              <a:gd name="adj2" fmla="val -10680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tx1"/>
                </a:solidFill>
              </a:rPr>
              <a:t>위의 사이트를 눌러서 뉴스를 </a:t>
            </a:r>
            <a:r>
              <a:rPr lang="ko-KR" altLang="en-US" dirty="0" smtClean="0">
                <a:ln/>
                <a:solidFill>
                  <a:schemeClr val="tx1"/>
                </a:solidFill>
              </a:rPr>
              <a:t>들어 보세요</a:t>
            </a:r>
            <a:r>
              <a:rPr lang="en-US" altLang="ko-KR" dirty="0">
                <a:ln/>
                <a:solidFill>
                  <a:schemeClr val="tx1"/>
                </a:solidFill>
              </a:rPr>
              <a:t>.</a:t>
            </a:r>
            <a:endParaRPr lang="en-US" dirty="0">
              <a:ln/>
              <a:solidFill>
                <a:schemeClr val="tx1"/>
              </a:solidFill>
            </a:endParaRPr>
          </a:p>
        </p:txBody>
      </p:sp>
      <p:pic>
        <p:nvPicPr>
          <p:cNvPr id="6" name="Picture 5" descr="A picture containing food, table&#10;&#10;Description automatically generated">
            <a:extLst>
              <a:ext uri="{FF2B5EF4-FFF2-40B4-BE49-F238E27FC236}">
                <a16:creationId xmlns="" xmlns:a16="http://schemas.microsoft.com/office/drawing/2014/main" id="{7A40F000-E115-2848-81EC-076081000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96" y="2132856"/>
            <a:ext cx="5972243" cy="38164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633514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627393-781E-1343-9BA2-FA000298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읽기</a:t>
            </a:r>
            <a:r>
              <a:rPr lang="en-US" altLang="ko-KR" sz="3600" dirty="0" smtClean="0"/>
              <a:t>/ </a:t>
            </a:r>
            <a:r>
              <a:rPr lang="ko-KR" altLang="en-US" sz="3600" dirty="0" smtClean="0"/>
              <a:t>쓰기</a:t>
            </a:r>
            <a:endParaRPr lang="en-US" sz="36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66210935-EB9E-6347-9543-0D8716AD2A9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770D9D5-4865-554D-8EA8-AF2F740BE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18503"/>
            <a:ext cx="8568952" cy="5328592"/>
          </a:xfrm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0FCBC650-54F1-F74B-A170-A10E6A957445}"/>
              </a:ext>
            </a:extLst>
          </p:cNvPr>
          <p:cNvCxnSpPr>
            <a:cxnSpLocks/>
          </p:cNvCxnSpPr>
          <p:nvPr/>
        </p:nvCxnSpPr>
        <p:spPr>
          <a:xfrm>
            <a:off x="3851920" y="3140968"/>
            <a:ext cx="21602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Explosion 2 7">
            <a:extLst>
              <a:ext uri="{FF2B5EF4-FFF2-40B4-BE49-F238E27FC236}">
                <a16:creationId xmlns="" xmlns:a16="http://schemas.microsoft.com/office/drawing/2014/main" id="{0022CF31-D1F8-CC4C-B43B-07ADECDEDF26}"/>
              </a:ext>
            </a:extLst>
          </p:cNvPr>
          <p:cNvSpPr/>
          <p:nvPr/>
        </p:nvSpPr>
        <p:spPr>
          <a:xfrm>
            <a:off x="238715" y="2276872"/>
            <a:ext cx="3024336" cy="100810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아나바다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9603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=""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683568" y="634356"/>
            <a:ext cx="2550762" cy="223224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dirty="0"/>
              <a:t> </a:t>
            </a:r>
            <a:r>
              <a:rPr lang="ko-KR" altLang="en-US" sz="2000" dirty="0"/>
              <a:t>이번 방학에 뭐 하고 싶어요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=""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528792" y="1060344"/>
            <a:ext cx="3384376" cy="1944221"/>
          </a:xfrm>
          <a:prstGeom prst="wedgeEllipseCallout">
            <a:avLst>
              <a:gd name="adj1" fmla="val -28695"/>
              <a:gd name="adj2" fmla="val 8932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생일에 무슨 선물을 받고 싶어요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7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=""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704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63704086-9109-5747-80A0-31819BA3D72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4EFB3D2-6441-0249-8441-8A366476C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568952" cy="57505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7" name="Cloud Callout 6">
            <a:extLst>
              <a:ext uri="{FF2B5EF4-FFF2-40B4-BE49-F238E27FC236}">
                <a16:creationId xmlns="" xmlns:a16="http://schemas.microsoft.com/office/drawing/2014/main" id="{6D349F42-8E52-1C4C-9EFA-25FAC7DCE89F}"/>
              </a:ext>
            </a:extLst>
          </p:cNvPr>
          <p:cNvSpPr/>
          <p:nvPr/>
        </p:nvSpPr>
        <p:spPr>
          <a:xfrm>
            <a:off x="6948264" y="440559"/>
            <a:ext cx="1962218" cy="1080338"/>
          </a:xfrm>
          <a:prstGeom prst="cloudCallout">
            <a:avLst>
              <a:gd name="adj1" fmla="val -63639"/>
              <a:gd name="adj2" fmla="val 4778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무슨 뜻일까요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61712B4-0086-6D4B-9379-8D0A9FF2FF8D}"/>
              </a:ext>
            </a:extLst>
          </p:cNvPr>
          <p:cNvSpPr txBox="1"/>
          <p:nvPr/>
        </p:nvSpPr>
        <p:spPr>
          <a:xfrm>
            <a:off x="1691680" y="980728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껴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A9F5185-655B-574D-AF98-499CE6A74A13}"/>
              </a:ext>
            </a:extLst>
          </p:cNvPr>
          <p:cNvSpPr txBox="1"/>
          <p:nvPr/>
        </p:nvSpPr>
        <p:spPr>
          <a:xfrm>
            <a:off x="2195736" y="980728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쓰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B8BABE-2C8F-654F-B310-F880E3D02AC2}"/>
              </a:ext>
            </a:extLst>
          </p:cNvPr>
          <p:cNvSpPr txBox="1"/>
          <p:nvPr/>
        </p:nvSpPr>
        <p:spPr>
          <a:xfrm>
            <a:off x="2699792" y="980728"/>
            <a:ext cx="43204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고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26EFF33-7AA6-7F47-A2B6-3E602DEB6617}"/>
              </a:ext>
            </a:extLst>
          </p:cNvPr>
          <p:cNvSpPr txBox="1"/>
          <p:nvPr/>
        </p:nvSpPr>
        <p:spPr>
          <a:xfrm>
            <a:off x="4860032" y="980728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눠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74F4766-A479-3A42-BC46-C37BCDF44C02}"/>
              </a:ext>
            </a:extLst>
          </p:cNvPr>
          <p:cNvSpPr txBox="1"/>
          <p:nvPr/>
        </p:nvSpPr>
        <p:spPr>
          <a:xfrm>
            <a:off x="5364088" y="980728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쓰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42582D0-259E-0C4F-A44A-8ECE6E5FB16D}"/>
              </a:ext>
            </a:extLst>
          </p:cNvPr>
          <p:cNvSpPr txBox="1"/>
          <p:nvPr/>
        </p:nvSpPr>
        <p:spPr>
          <a:xfrm>
            <a:off x="5868144" y="980728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고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5A9CA66-9A97-9F4E-81D7-E3580AC98503}"/>
              </a:ext>
            </a:extLst>
          </p:cNvPr>
          <p:cNvSpPr txBox="1"/>
          <p:nvPr/>
        </p:nvSpPr>
        <p:spPr>
          <a:xfrm>
            <a:off x="1691680" y="1701026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꿔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F5ECD8F-7134-4E4E-B3EC-04F5995360DE}"/>
              </a:ext>
            </a:extLst>
          </p:cNvPr>
          <p:cNvSpPr txBox="1"/>
          <p:nvPr/>
        </p:nvSpPr>
        <p:spPr>
          <a:xfrm>
            <a:off x="2195736" y="1701026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쓰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ECCF803-3154-6B4C-BA97-66589F774733}"/>
              </a:ext>
            </a:extLst>
          </p:cNvPr>
          <p:cNvSpPr txBox="1"/>
          <p:nvPr/>
        </p:nvSpPr>
        <p:spPr>
          <a:xfrm>
            <a:off x="2699792" y="1701026"/>
            <a:ext cx="43204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고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0F7BFFF-07F7-CD41-9A07-6EF12E578474}"/>
              </a:ext>
            </a:extLst>
          </p:cNvPr>
          <p:cNvSpPr txBox="1"/>
          <p:nvPr/>
        </p:nvSpPr>
        <p:spPr>
          <a:xfrm>
            <a:off x="4860032" y="1701026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시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D8E80A0-7C14-B84E-A94F-FB70C4D644C8}"/>
              </a:ext>
            </a:extLst>
          </p:cNvPr>
          <p:cNvSpPr txBox="1"/>
          <p:nvPr/>
        </p:nvSpPr>
        <p:spPr>
          <a:xfrm>
            <a:off x="5364088" y="1701026"/>
            <a:ext cx="3600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쓰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1DC99B50-540F-054E-A82B-75BDCA2E7242}"/>
              </a:ext>
            </a:extLst>
          </p:cNvPr>
          <p:cNvSpPr txBox="1"/>
          <p:nvPr/>
        </p:nvSpPr>
        <p:spPr>
          <a:xfrm>
            <a:off x="5868144" y="1701026"/>
            <a:ext cx="43204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고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C792199-6271-454A-A863-6B94667642F6}"/>
              </a:ext>
            </a:extLst>
          </p:cNvPr>
          <p:cNvSpPr txBox="1"/>
          <p:nvPr/>
        </p:nvSpPr>
        <p:spPr>
          <a:xfrm>
            <a:off x="1187624" y="2915652"/>
            <a:ext cx="396044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버리기 아까운 물건들을 사고 팔아요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6187648" y="4171600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558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5168AF-4612-9845-B8FC-E7DE0928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함께 해요</a:t>
            </a:r>
            <a:endParaRPr lang="en-US" sz="4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0F844008-F2F7-A542-A8B5-A37AB72810D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AC90FEA-84BD-4241-9316-E767B3B7C9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4704"/>
            <a:ext cx="8435280" cy="5472608"/>
          </a:xfrm>
        </p:spPr>
      </p:pic>
      <p:sp>
        <p:nvSpPr>
          <p:cNvPr id="8" name="Cloud Callout 7">
            <a:extLst>
              <a:ext uri="{FF2B5EF4-FFF2-40B4-BE49-F238E27FC236}">
                <a16:creationId xmlns="" xmlns:a16="http://schemas.microsoft.com/office/drawing/2014/main" id="{C29C18D8-F9B1-A347-B8D1-BD09FF629C6D}"/>
              </a:ext>
            </a:extLst>
          </p:cNvPr>
          <p:cNvSpPr/>
          <p:nvPr/>
        </p:nvSpPr>
        <p:spPr>
          <a:xfrm>
            <a:off x="7020272" y="838444"/>
            <a:ext cx="2088232" cy="1253336"/>
          </a:xfrm>
          <a:prstGeom prst="cloudCallout">
            <a:avLst>
              <a:gd name="adj1" fmla="val -47040"/>
              <a:gd name="adj2" fmla="val 742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b="1">
                <a:ln/>
                <a:solidFill>
                  <a:schemeClr val="accent4"/>
                </a:solidFill>
              </a:rPr>
              <a:t>문장을 </a:t>
            </a:r>
            <a:r>
              <a:rPr lang="ko-KR" altLang="en-US" b="1" smtClean="0">
                <a:ln/>
                <a:solidFill>
                  <a:schemeClr val="accent4"/>
                </a:solidFill>
              </a:rPr>
              <a:t>완성해 보세요</a:t>
            </a:r>
            <a:endParaRPr lang="en-US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1492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762B870B-A7A4-C049-AC5D-986175482F0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0752AFC-B919-644C-A67B-16EB5DADB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2656"/>
            <a:ext cx="8229600" cy="5904656"/>
          </a:xfrm>
        </p:spPr>
      </p:pic>
    </p:spTree>
    <p:extLst>
      <p:ext uri="{BB962C8B-B14F-4D97-AF65-F5344CB8AC3E}">
        <p14:creationId xmlns:p14="http://schemas.microsoft.com/office/powerpoint/2010/main" val="19509134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F6D7B6-02C0-7A46-BB4B-D3BD97BE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문화를 배워요</a:t>
            </a:r>
            <a:endParaRPr lang="en-US" sz="4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6F6D701-7D83-464E-B38D-302069B1B79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06E7E39C-409A-CE48-B6E6-A58BE29E4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08" y="944724"/>
            <a:ext cx="8229600" cy="5348158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="" xmlns:a16="http://schemas.microsoft.com/office/drawing/2014/main" id="{47942129-64DF-3248-B0FE-103FBC3535ED}"/>
              </a:ext>
            </a:extLst>
          </p:cNvPr>
          <p:cNvSpPr/>
          <p:nvPr/>
        </p:nvSpPr>
        <p:spPr>
          <a:xfrm>
            <a:off x="6372200" y="4509120"/>
            <a:ext cx="2664296" cy="1042578"/>
          </a:xfrm>
          <a:prstGeom prst="wedgeEllipseCallout">
            <a:avLst>
              <a:gd name="adj1" fmla="val -101795"/>
              <a:gd name="adj2" fmla="val -39247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한국의 길거리 음식을 먹어 본 적이 있어요</a:t>
            </a:r>
            <a:r>
              <a:rPr lang="en-US" altLang="ko-KR" sz="1600" dirty="0"/>
              <a:t>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8080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866E53-235D-0F4E-A4D1-C14F3155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84247"/>
            <a:ext cx="8229600" cy="74071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“</a:t>
            </a:r>
            <a:r>
              <a:rPr lang="ko-KR" altLang="en-US" sz="3200" dirty="0"/>
              <a:t>한식</a:t>
            </a:r>
            <a:r>
              <a:rPr lang="en-US" altLang="ko-KR" sz="3200" dirty="0"/>
              <a:t>,</a:t>
            </a:r>
            <a:r>
              <a:rPr lang="ko-KR" altLang="en-US" sz="3200" dirty="0"/>
              <a:t> 유럽의 입맛을 사로잡다</a:t>
            </a:r>
            <a:r>
              <a:rPr lang="en-US" altLang="ko-KR" sz="3200" dirty="0"/>
              <a:t>”</a:t>
            </a:r>
            <a:r>
              <a:rPr lang="ko-KR" altLang="en-US" sz="3200" dirty="0"/>
              <a:t> </a:t>
            </a:r>
            <a:r>
              <a:rPr lang="ko-KR" altLang="en-US" sz="2400" dirty="0"/>
              <a:t>영상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D6820B-1914-D94B-B307-E1E373BB2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74071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ko-KR" altLang="en-US" sz="2400" dirty="0">
                <a:solidFill>
                  <a:srgbClr val="009999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https://www.youtube.com/watch?v=U98n5yXCLgg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 descr="A screen shot of a person in a suit and tie&#10;&#10;Description automatically generated">
            <a:extLst>
              <a:ext uri="{FF2B5EF4-FFF2-40B4-BE49-F238E27FC236}">
                <a16:creationId xmlns="" xmlns:a16="http://schemas.microsoft.com/office/drawing/2014/main" id="{5EC5DBDA-DE42-E942-9C12-E99D52F1E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51622"/>
            <a:ext cx="5760640" cy="3463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ounded Rectangular Callout 5">
            <a:extLst>
              <a:ext uri="{FF2B5EF4-FFF2-40B4-BE49-F238E27FC236}">
                <a16:creationId xmlns="" xmlns:a16="http://schemas.microsoft.com/office/drawing/2014/main" id="{6E146157-967E-A64B-86F2-F61740553B49}"/>
              </a:ext>
            </a:extLst>
          </p:cNvPr>
          <p:cNvSpPr/>
          <p:nvPr/>
        </p:nvSpPr>
        <p:spPr>
          <a:xfrm>
            <a:off x="6732240" y="3212977"/>
            <a:ext cx="2376264" cy="1656183"/>
          </a:xfrm>
          <a:prstGeom prst="wedgeRoundRectCallout">
            <a:avLst>
              <a:gd name="adj1" fmla="val -22343"/>
              <a:gd name="adj2" fmla="val -865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/>
                <a:solidFill>
                  <a:schemeClr val="accent4"/>
                </a:solidFill>
              </a:rPr>
              <a:t>한식의 세계화 현장에 우리 같이  가 볼까요</a:t>
            </a:r>
            <a:r>
              <a:rPr lang="en-US" altLang="ko-KR" sz="2000" dirty="0">
                <a:ln/>
                <a:solidFill>
                  <a:schemeClr val="accent4"/>
                </a:solidFill>
              </a:rPr>
              <a:t>?</a:t>
            </a:r>
            <a:endParaRPr lang="en-US" sz="2000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700AE629-FDC9-9640-B5E3-341FCBF5F179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476321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2D25E6-1319-8D48-AC6C-8535C5B6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영상 쓰기   </a:t>
            </a:r>
            <a:r>
              <a:rPr lang="ko-KR" altLang="en-US" sz="2800" dirty="0"/>
              <a:t>과제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0A7582-6005-8A49-89F1-5CEAC30F6A5F}"/>
              </a:ext>
            </a:extLst>
          </p:cNvPr>
          <p:cNvSpPr txBox="1"/>
          <p:nvPr/>
        </p:nvSpPr>
        <p:spPr>
          <a:xfrm>
            <a:off x="462586" y="1124744"/>
            <a:ext cx="8229600" cy="51706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+mn-ea"/>
              </a:rPr>
              <a:t>뉴스를 보면서 다음 문장의 뜻을 영어로 번역해 보세요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1000" dirty="0">
              <a:latin typeface="+mn-ea"/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2000" dirty="0">
                <a:latin typeface="+mn-ea"/>
              </a:rPr>
              <a:t>한식의 세계화가 이루어지고 있다</a:t>
            </a:r>
            <a:r>
              <a:rPr lang="en-US" altLang="ko-KR" sz="2000" dirty="0">
                <a:latin typeface="+mn-ea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2000" dirty="0">
                <a:latin typeface="+mn-ea"/>
              </a:rPr>
              <a:t>많은 유럽인들이 한국 음식에 </a:t>
            </a:r>
            <a:r>
              <a:rPr lang="ko-KR" altLang="en-US" sz="2000" dirty="0" err="1">
                <a:latin typeface="+mn-ea"/>
              </a:rPr>
              <a:t>대만족한다</a:t>
            </a:r>
            <a:r>
              <a:rPr lang="en-US" altLang="ko-KR" sz="2000" dirty="0">
                <a:latin typeface="+mn-ea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2000" dirty="0">
                <a:latin typeface="+mn-ea"/>
              </a:rPr>
              <a:t>한국 음식은 전 유럽에서도 인기가 최고다</a:t>
            </a:r>
            <a:r>
              <a:rPr lang="en-US" altLang="ko-KR" sz="2000" dirty="0">
                <a:latin typeface="+mn-ea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2000" dirty="0">
                <a:latin typeface="+mn-ea"/>
              </a:rPr>
              <a:t>한식은 세계인의 입맛을 사로잡고 있다</a:t>
            </a:r>
            <a:r>
              <a:rPr lang="en-US" altLang="ko-KR" sz="2000" dirty="0">
                <a:latin typeface="+mn-ea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AutoNum type="arabicParenR"/>
            </a:pPr>
            <a:r>
              <a:rPr lang="ko-KR" altLang="en-US" sz="2000" dirty="0">
                <a:latin typeface="+mn-ea"/>
              </a:rPr>
              <a:t>한식은 지금 전 세계에서 인기가 아주 많다</a:t>
            </a:r>
            <a:r>
              <a:rPr lang="en-US" altLang="ko-KR" sz="2000" dirty="0">
                <a:latin typeface="+mn-ea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2000" dirty="0">
                <a:latin typeface="+mn-ea"/>
              </a:rPr>
              <a:t>한식이 점점 고급화되고 있다</a:t>
            </a:r>
            <a:r>
              <a:rPr lang="en-US" altLang="ko-KR" sz="2000" dirty="0">
                <a:latin typeface="+mn-ea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2000" dirty="0">
                <a:latin typeface="+mn-ea"/>
              </a:rPr>
              <a:t>유럽의 요리 전문가들도 한국 음식에 관심을 갖고 있다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n-ea"/>
              </a:rPr>
              <a:t>2.</a:t>
            </a:r>
            <a:r>
              <a:rPr lang="ko-KR" altLang="en-US" sz="2000" dirty="0">
                <a:latin typeface="+mn-ea"/>
              </a:rPr>
              <a:t> 여러분은 한국 음식 중에서 어떤 음식을 외국 사람들이 가장 좋아할 거라고 생각하세요</a:t>
            </a:r>
            <a:r>
              <a:rPr lang="en-US" altLang="ko-KR" sz="2000" dirty="0">
                <a:latin typeface="+mn-ea"/>
              </a:rPr>
              <a:t>?</a:t>
            </a:r>
            <a:r>
              <a:rPr lang="ko-KR" altLang="en-US" sz="2000" dirty="0">
                <a:latin typeface="+mn-ea"/>
              </a:rPr>
              <a:t> 그 이유를 써 보세요</a:t>
            </a:r>
            <a:r>
              <a:rPr lang="en-US" altLang="ko-KR" sz="2000" dirty="0" smtClean="0">
                <a:latin typeface="+mn-ea"/>
              </a:rPr>
              <a:t>.</a:t>
            </a:r>
            <a:endParaRPr lang="en-US" sz="2000" dirty="0">
              <a:latin typeface="+mn-ea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4112FC89-057F-D44D-86CC-F05C20C94557}"/>
              </a:ext>
            </a:extLst>
          </p:cNvPr>
          <p:cNvSpPr txBox="1"/>
          <p:nvPr/>
        </p:nvSpPr>
        <p:spPr>
          <a:xfrm>
            <a:off x="0" y="633368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427517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30325"/>
            <a:ext cx="8712968" cy="1143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00201"/>
            <a:ext cx="8640960" cy="1108719"/>
          </a:xfrm>
          <a:ln>
            <a:solidFill>
              <a:schemeClr val="accent2"/>
            </a:solidFill>
          </a:ln>
        </p:spPr>
        <p:txBody>
          <a:bodyPr/>
          <a:lstStyle/>
          <a:p>
            <a:pPr>
              <a:defRPr/>
            </a:pPr>
            <a:r>
              <a:rPr kumimoji="1" lang="en-US" altLang="x-none" sz="2800" dirty="0" smtClean="0"/>
              <a:t>Lingt.com</a:t>
            </a:r>
            <a:r>
              <a:rPr kumimoji="1" lang="x-none" altLang="en-US" sz="2800" dirty="0" smtClean="0"/>
              <a:t>으로</a:t>
            </a:r>
            <a:r>
              <a:rPr kumimoji="1" lang="ko-KR" altLang="en-US" sz="2800" dirty="0" smtClean="0"/>
              <a:t> </a:t>
            </a:r>
            <a:r>
              <a:rPr kumimoji="1" lang="ko-KR" altLang="en-US" sz="2800" dirty="0"/>
              <a:t>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</a:t>
            </a:r>
            <a:r>
              <a:rPr kumimoji="1" lang="ko-KR" altLang="en-US" sz="2800" dirty="0" smtClean="0"/>
              <a:t>말하기를 </a:t>
            </a:r>
            <a:r>
              <a:rPr kumimoji="1" lang="ko-KR" altLang="en-US" sz="2800" dirty="0"/>
              <a:t>연습하고 자신의 목소리를 녹음해 보세요</a:t>
            </a:r>
            <a:r>
              <a:rPr kumimoji="1" lang="en-US" altLang="ko-KR" sz="2800" dirty="0"/>
              <a:t>.</a:t>
            </a:r>
            <a:endParaRPr lang="en-US" sz="2800" dirty="0"/>
          </a:p>
          <a:p>
            <a:pPr marL="0" indent="0">
              <a:buFontTx/>
              <a:buNone/>
              <a:defRPr/>
            </a:pPr>
            <a:endParaRPr kumimoji="1" lang="en-US" altLang="x-none" sz="2800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D1B5BE-8551-324A-9EE2-D30BA5C26869}"/>
              </a:ext>
            </a:extLst>
          </p:cNvPr>
          <p:cNvSpPr txBox="1"/>
          <p:nvPr/>
        </p:nvSpPr>
        <p:spPr>
          <a:xfrm>
            <a:off x="179512" y="2996953"/>
            <a:ext cx="8784976" cy="2862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* 교사를 위한 노트</a:t>
            </a:r>
            <a:r>
              <a:rPr lang="en-US" altLang="ko-KR" dirty="0"/>
              <a:t>:</a:t>
            </a:r>
          </a:p>
          <a:p>
            <a:r>
              <a:rPr lang="en-US" dirty="0" smtClean="0"/>
              <a:t>Lingt.com</a:t>
            </a:r>
            <a:r>
              <a:rPr lang="ko-KR" altLang="en-US" dirty="0" smtClean="0"/>
              <a:t>으로 </a:t>
            </a:r>
            <a:r>
              <a:rPr lang="ko-KR" altLang="en-US" dirty="0"/>
              <a:t>들어가 </a:t>
            </a:r>
            <a:r>
              <a:rPr lang="en-US" dirty="0"/>
              <a:t>sign </a:t>
            </a:r>
            <a:r>
              <a:rPr lang="en-US" dirty="0" smtClean="0"/>
              <a:t>up</a:t>
            </a:r>
            <a:r>
              <a:rPr lang="ko-KR" altLang="en-US" dirty="0" smtClean="0"/>
              <a:t>을 </a:t>
            </a:r>
            <a:r>
              <a:rPr lang="ko-KR" altLang="en-US" dirty="0"/>
              <a:t>하시고 무료로 사용하시면서 각 반을 만들 수 있습니다</a:t>
            </a:r>
            <a:r>
              <a:rPr lang="en-US" altLang="ko-KR" dirty="0"/>
              <a:t>. </a:t>
            </a:r>
            <a:r>
              <a:rPr lang="ko-KR" altLang="en-US" dirty="0"/>
              <a:t>맨 위의 </a:t>
            </a:r>
            <a:r>
              <a:rPr lang="en-US" dirty="0" err="1"/>
              <a:t>creat</a:t>
            </a:r>
            <a:r>
              <a:rPr lang="en-US" dirty="0"/>
              <a:t> </a:t>
            </a:r>
            <a:r>
              <a:rPr lang="ko-KR" altLang="en-US" dirty="0"/>
              <a:t>버튼을 눌러 문제를 만드시고 선생님의 목소리를 녹음하시면 됩니다</a:t>
            </a:r>
            <a:r>
              <a:rPr lang="en-US" altLang="ko-KR" dirty="0"/>
              <a:t>.</a:t>
            </a:r>
            <a:r>
              <a:rPr lang="ko-KR" altLang="en-US" dirty="0"/>
              <a:t> 왼쪽의 다양한 </a:t>
            </a:r>
            <a:r>
              <a:rPr lang="ko-KR" altLang="en-US" dirty="0" err="1"/>
              <a:t>기능바를</a:t>
            </a:r>
            <a:r>
              <a:rPr lang="ko-KR" altLang="en-US" dirty="0"/>
              <a:t> </a:t>
            </a:r>
            <a:r>
              <a:rPr lang="ko-KR" altLang="en-US" dirty="0" err="1"/>
              <a:t>드랙해서</a:t>
            </a:r>
            <a:r>
              <a:rPr lang="ko-KR" altLang="en-US" dirty="0"/>
              <a:t> 오른쪽 새로 만들 화면으로 가지고 오시면 됩니다</a:t>
            </a:r>
            <a:r>
              <a:rPr lang="en-US" altLang="ko-KR" dirty="0"/>
              <a:t>. </a:t>
            </a:r>
            <a:r>
              <a:rPr lang="ko-KR" altLang="en-US" dirty="0"/>
              <a:t>마이크 사인을 누르시면 선생님 목소리가 녹음되고 그 다음에 학생들이 녹음하도록 </a:t>
            </a:r>
            <a:r>
              <a:rPr lang="en-US" dirty="0"/>
              <a:t>Speak </a:t>
            </a:r>
            <a:r>
              <a:rPr lang="ko-KR" altLang="en-US" dirty="0"/>
              <a:t>버튼을 끌어서 밑에 두면 자연스럽게 듣기 말하기 문제가 완성됩니다</a:t>
            </a:r>
            <a:r>
              <a:rPr lang="en-US" altLang="ko-KR" dirty="0"/>
              <a:t>. </a:t>
            </a:r>
            <a:r>
              <a:rPr lang="ko-KR" altLang="en-US" dirty="0"/>
              <a:t>영상도 그림도 삽입이 가능합니다</a:t>
            </a:r>
            <a:r>
              <a:rPr lang="en-US" altLang="ko-KR" dirty="0"/>
              <a:t>. </a:t>
            </a:r>
            <a:r>
              <a:rPr lang="ko-KR" altLang="en-US" dirty="0"/>
              <a:t>그리고 학생들은 따로 </a:t>
            </a:r>
            <a:r>
              <a:rPr lang="en-US" dirty="0"/>
              <a:t>sign </a:t>
            </a:r>
            <a:r>
              <a:rPr lang="en-US" dirty="0" smtClean="0"/>
              <a:t>up</a:t>
            </a:r>
            <a:r>
              <a:rPr lang="ko-KR" altLang="en-US" dirty="0" smtClean="0"/>
              <a:t>을 </a:t>
            </a:r>
            <a:r>
              <a:rPr lang="ko-KR" altLang="en-US" dirty="0"/>
              <a:t>하지 않고도 자연스럽게 들어올 수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문제 만드는데 </a:t>
            </a:r>
            <a:r>
              <a:rPr lang="en-US" altLang="ko-KR" dirty="0"/>
              <a:t>10</a:t>
            </a:r>
            <a:r>
              <a:rPr lang="ko-KR" altLang="en-US" dirty="0"/>
              <a:t>분 정도의 짧은 시간 소요</a:t>
            </a:r>
            <a:r>
              <a:rPr lang="en-US" altLang="ko-KR" dirty="0"/>
              <a:t>)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/>
            </a:r>
            <a:br>
              <a:rPr lang="ko-KR" altLang="en-US" dirty="0"/>
            </a:br>
            <a:r>
              <a:rPr lang="en-US" altLang="ko-KR" dirty="0" err="1"/>
              <a:t>lingt.com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04317DB4-9CD7-2F4E-B869-D5E7C3C0C774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26976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060848"/>
            <a:ext cx="8022913" cy="2046953"/>
          </a:xfrm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smtClean="0"/>
              <a:t>바로가기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/>
              <a:t>7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저도 하나 샀으면 좋겠어요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gg.gg/i69tw</a:t>
            </a: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0570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5" y="26064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연습문제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28-31   </a:t>
            </a:r>
            <a:r>
              <a:rPr lang="en-US" altLang="ko-KR" sz="3200" dirty="0"/>
              <a:t>(</a:t>
            </a:r>
            <a:r>
              <a:rPr lang="ko-KR" altLang="en-US" sz="3200" dirty="0"/>
              <a:t>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526525B-5DB5-E348-85FD-08ECB6EACE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4D6A12AC-E11E-FC44-8B5D-85E137265A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5" y="910425"/>
            <a:ext cx="8279829" cy="539102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678743" y="3707651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123885" y="4805980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677246" y="5904309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4E4A3781-DCDE-6D40-8128-BB475E20B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78" y="260648"/>
            <a:ext cx="8358043" cy="5976664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5C3FD8C-07FA-3C4C-A6BD-A7C6E05BB23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D908711-F633-144B-B1AD-35CCFF86DC1E}"/>
              </a:ext>
            </a:extLst>
          </p:cNvPr>
          <p:cNvSpPr txBox="1"/>
          <p:nvPr/>
        </p:nvSpPr>
        <p:spPr>
          <a:xfrm>
            <a:off x="4355976" y="2551166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어울린다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F98D07B-3C09-0240-9E30-BAA0118C6F5C}"/>
              </a:ext>
            </a:extLst>
          </p:cNvPr>
          <p:cNvSpPr txBox="1"/>
          <p:nvPr/>
        </p:nvSpPr>
        <p:spPr>
          <a:xfrm>
            <a:off x="4355976" y="3055222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어울린다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554B4EF-3BED-D841-BCEA-6D3F78D8AA38}"/>
              </a:ext>
            </a:extLst>
          </p:cNvPr>
          <p:cNvSpPr txBox="1"/>
          <p:nvPr/>
        </p:nvSpPr>
        <p:spPr>
          <a:xfrm>
            <a:off x="5497593" y="3765427"/>
            <a:ext cx="64807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고르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9C82D51-E908-C64B-AD6F-71BDF62EF0B8}"/>
              </a:ext>
            </a:extLst>
          </p:cNvPr>
          <p:cNvSpPr txBox="1"/>
          <p:nvPr/>
        </p:nvSpPr>
        <p:spPr>
          <a:xfrm>
            <a:off x="5508104" y="4279358"/>
            <a:ext cx="64807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고르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C846AE-1B99-EE43-A9BE-EF84F6E5888E}"/>
              </a:ext>
            </a:extLst>
          </p:cNvPr>
          <p:cNvSpPr txBox="1"/>
          <p:nvPr/>
        </p:nvSpPr>
        <p:spPr>
          <a:xfrm>
            <a:off x="5652120" y="5071446"/>
            <a:ext cx="98709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받았다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7A5A0A7-DD3D-0E48-90CA-AB7ADE147A64}"/>
              </a:ext>
            </a:extLst>
          </p:cNvPr>
          <p:cNvSpPr txBox="1"/>
          <p:nvPr/>
        </p:nvSpPr>
        <p:spPr>
          <a:xfrm>
            <a:off x="5241094" y="5512786"/>
            <a:ext cx="98709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받았다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3204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8"/>
            <a:ext cx="8229600" cy="706529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</a:t>
            </a:r>
            <a:r>
              <a:rPr kumimoji="1" lang="en-US" altLang="ko-KR" sz="3600" dirty="0" smtClean="0"/>
              <a:t>. 60</a:t>
            </a:r>
            <a:r>
              <a:rPr kumimoji="1" lang="ko-KR" altLang="en-US" sz="3600" dirty="0"/>
              <a:t>을 </a:t>
            </a:r>
            <a:r>
              <a:rPr kumimoji="1" lang="ko-KR" altLang="en-US" sz="3600" dirty="0" smtClean="0"/>
              <a:t>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921D33-40CB-FA4C-9F83-5837CE443CD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group of people posing for the camera&#10;&#10;Description automatically generated">
            <a:extLst>
              <a:ext uri="{FF2B5EF4-FFF2-40B4-BE49-F238E27FC236}">
                <a16:creationId xmlns="" xmlns:a16="http://schemas.microsoft.com/office/drawing/2014/main" id="{02E41F63-FA37-A44C-9B12-1D571D4CFA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15688"/>
            <a:ext cx="8229599" cy="5394694"/>
          </a:xfrm>
        </p:spPr>
      </p:pic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C12BE5B-D558-C94C-9381-2FC7304A6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6" cy="5832648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8316AA02-9C74-A640-B15A-85B896B6C12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82B5B1B-7B48-CA4B-ACB9-232A73C43833}"/>
              </a:ext>
            </a:extLst>
          </p:cNvPr>
          <p:cNvSpPr txBox="1"/>
          <p:nvPr/>
        </p:nvSpPr>
        <p:spPr>
          <a:xfrm>
            <a:off x="1655676" y="4045769"/>
            <a:ext cx="4968552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③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색깔이 예뻐서 아무리 비싸도 살 거예요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D5370C4-6B4B-2243-B63D-5456681BCD18}"/>
              </a:ext>
            </a:extLst>
          </p:cNvPr>
          <p:cNvSpPr txBox="1"/>
          <p:nvPr/>
        </p:nvSpPr>
        <p:spPr>
          <a:xfrm>
            <a:off x="1655676" y="4820851"/>
            <a:ext cx="500455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④ 그럼요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r>
              <a:rPr lang="ko-KR" altLang="en-US" sz="1600" dirty="0">
                <a:solidFill>
                  <a:srgbClr val="FF0000"/>
                </a:solidFill>
              </a:rPr>
              <a:t> 비가 와도 필요한 걸 사러 가야 돼요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8A15437-E47C-6A44-BD74-EA84F7125FCC}"/>
              </a:ext>
            </a:extLst>
          </p:cNvPr>
          <p:cNvSpPr txBox="1"/>
          <p:nvPr/>
        </p:nvSpPr>
        <p:spPr>
          <a:xfrm>
            <a:off x="1655676" y="5595933"/>
            <a:ext cx="500455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①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유행하는 스타일이어도 맞지 않으면 사지 마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5694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2FD2162-0BD2-A043-B009-A9B930D2E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5"/>
            <a:ext cx="9144000" cy="5792352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9FC47FC-93D1-AA48-8A75-7DB6E63CDB7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B8DFC04-5CED-374B-A1D1-471277347B75}"/>
              </a:ext>
            </a:extLst>
          </p:cNvPr>
          <p:cNvSpPr txBox="1"/>
          <p:nvPr/>
        </p:nvSpPr>
        <p:spPr>
          <a:xfrm>
            <a:off x="3779912" y="3357050"/>
            <a:ext cx="93610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먹어도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436D6F0-A27B-AB4A-8BAD-775F5E420E15}"/>
              </a:ext>
            </a:extLst>
          </p:cNvPr>
          <p:cNvSpPr txBox="1"/>
          <p:nvPr/>
        </p:nvSpPr>
        <p:spPr>
          <a:xfrm>
            <a:off x="2699792" y="4473174"/>
            <a:ext cx="115212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생각해도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C6862E5-9583-194C-93ED-7C0030F147D9}"/>
              </a:ext>
            </a:extLst>
          </p:cNvPr>
          <p:cNvSpPr txBox="1"/>
          <p:nvPr/>
        </p:nvSpPr>
        <p:spPr>
          <a:xfrm>
            <a:off x="3851920" y="5589298"/>
            <a:ext cx="136815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유행이어도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16492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 screen with text&#10;&#10;Description automatically generated">
            <a:extLst>
              <a:ext uri="{FF2B5EF4-FFF2-40B4-BE49-F238E27FC236}">
                <a16:creationId xmlns="" xmlns:a16="http://schemas.microsoft.com/office/drawing/2014/main" id="{DEC37506-035C-854E-94E6-E4F795D0D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116632"/>
            <a:ext cx="8568952" cy="6120680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2D52143-831F-AF4D-ACD7-3F11C123ECC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FCBFEC4-164E-AE48-B31D-16BA93C61309}"/>
              </a:ext>
            </a:extLst>
          </p:cNvPr>
          <p:cNvCxnSpPr/>
          <p:nvPr/>
        </p:nvCxnSpPr>
        <p:spPr>
          <a:xfrm>
            <a:off x="3995936" y="2492896"/>
            <a:ext cx="1008112" cy="100811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A6901ADF-1B49-9946-8C19-8EABD4D75395}"/>
              </a:ext>
            </a:extLst>
          </p:cNvPr>
          <p:cNvCxnSpPr/>
          <p:nvPr/>
        </p:nvCxnSpPr>
        <p:spPr>
          <a:xfrm flipV="1">
            <a:off x="3995936" y="1700808"/>
            <a:ext cx="1008112" cy="172819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09716A12-C25D-4A43-B89B-65F2352A5A9B}"/>
              </a:ext>
            </a:extLst>
          </p:cNvPr>
          <p:cNvCxnSpPr>
            <a:cxnSpLocks/>
          </p:cNvCxnSpPr>
          <p:nvPr/>
        </p:nvCxnSpPr>
        <p:spPr>
          <a:xfrm flipV="1">
            <a:off x="4067944" y="2708920"/>
            <a:ext cx="936104" cy="165618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FB6FECC3-E78A-4847-8F79-707FA659DB11}"/>
              </a:ext>
            </a:extLst>
          </p:cNvPr>
          <p:cNvCxnSpPr/>
          <p:nvPr/>
        </p:nvCxnSpPr>
        <p:spPr>
          <a:xfrm flipV="1">
            <a:off x="3995936" y="4581128"/>
            <a:ext cx="1080120" cy="79208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66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82;p29">
            <a:extLst>
              <a:ext uri="{FF2B5EF4-FFF2-40B4-BE49-F238E27FC236}">
                <a16:creationId xmlns="" xmlns:a16="http://schemas.microsoft.com/office/drawing/2014/main" id="{B89AD7F6-6CCF-FE45-A5F0-A185CFFDE0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5594C37-50E3-B247-A989-431548913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90443" cy="59289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AEDF8B9-E319-6443-857D-AF21F9BD8EC2}"/>
              </a:ext>
            </a:extLst>
          </p:cNvPr>
          <p:cNvSpPr txBox="1"/>
          <p:nvPr/>
        </p:nvSpPr>
        <p:spPr>
          <a:xfrm>
            <a:off x="4716016" y="2411937"/>
            <a:ext cx="2160240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받았으면 좋겠어요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C44AE35-30C6-9443-9432-6505B7E78762}"/>
              </a:ext>
            </a:extLst>
          </p:cNvPr>
          <p:cNvSpPr txBox="1"/>
          <p:nvPr/>
        </p:nvSpPr>
        <p:spPr>
          <a:xfrm>
            <a:off x="4788024" y="3132017"/>
            <a:ext cx="244827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가까웠으면 좋겠어요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EE74F1F-510F-1048-87DF-093F2DD2360C}"/>
              </a:ext>
            </a:extLst>
          </p:cNvPr>
          <p:cNvSpPr txBox="1"/>
          <p:nvPr/>
        </p:nvSpPr>
        <p:spPr>
          <a:xfrm>
            <a:off x="2411760" y="4356153"/>
            <a:ext cx="216024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왔으면 좋겠어요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BC35B9-F669-D342-8663-49976E58B65E}"/>
              </a:ext>
            </a:extLst>
          </p:cNvPr>
          <p:cNvSpPr txBox="1"/>
          <p:nvPr/>
        </p:nvSpPr>
        <p:spPr>
          <a:xfrm>
            <a:off x="2051720" y="5517232"/>
            <a:ext cx="216024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나았으면 좋겠어요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51819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BA60813-4901-2B4A-9EBD-35E5E8560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7975"/>
            <a:ext cx="8148930" cy="5857330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8A59898-966A-B143-B831-B4AAC859A99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816AB947-0FF0-8648-A9A4-3ADA4272D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566" y="307975"/>
            <a:ext cx="2247900" cy="233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309435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F3F6C06-921B-CA44-955E-3DEA8493F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390370" cy="5976664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B44187F-BAF3-E942-AC40-C5BC8D29434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DB79F15A-4AB6-5749-AC86-984B349B3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221088"/>
            <a:ext cx="1668210" cy="1734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595065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noFill/>
          </a:ln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44"/>
            <a:ext cx="8229600" cy="474766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1.</a:t>
            </a:r>
            <a:r>
              <a:rPr lang="ko-KR" altLang="en-US" sz="2000" dirty="0"/>
              <a:t> </a:t>
            </a:r>
            <a:r>
              <a:rPr lang="x-none" altLang="en-US" sz="2000" dirty="0"/>
              <a:t>오늘의</a:t>
            </a:r>
            <a:r>
              <a:rPr lang="ko-KR" altLang="en-US" sz="2000" dirty="0"/>
              <a:t> </a:t>
            </a:r>
            <a:r>
              <a:rPr lang="en-US" altLang="ko-KR" sz="2000" dirty="0"/>
              <a:t>7</a:t>
            </a:r>
            <a:r>
              <a:rPr lang="ko-KR" altLang="en-US" sz="2000" dirty="0"/>
              <a:t>과 문법 </a:t>
            </a:r>
            <a:r>
              <a:rPr lang="en-US" altLang="x-none" sz="2000" dirty="0"/>
              <a:t>PPT </a:t>
            </a:r>
            <a:r>
              <a:rPr lang="x-none" altLang="x-none" sz="2000" dirty="0"/>
              <a:t>복습</a:t>
            </a:r>
            <a:r>
              <a:rPr lang="x-none" altLang="en-US" sz="2000" dirty="0"/>
              <a:t>하기</a:t>
            </a:r>
            <a:endParaRPr lang="x-none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/>
              <a:t>    </a:t>
            </a:r>
            <a:r>
              <a:rPr lang="en-US" altLang="ko-KR" sz="2000" dirty="0"/>
              <a:t>‘</a:t>
            </a:r>
            <a:r>
              <a:rPr lang="ko-KR" altLang="en-US" sz="2000" dirty="0"/>
              <a:t>한식 유럽의 입맛을 사로잡다</a:t>
            </a:r>
            <a:r>
              <a:rPr lang="en-US" altLang="ko-KR" sz="2000" dirty="0"/>
              <a:t>’</a:t>
            </a:r>
            <a:r>
              <a:rPr lang="ko-KR" altLang="en-US" sz="2000" dirty="0"/>
              <a:t>의 영상 </a:t>
            </a:r>
            <a:r>
              <a:rPr lang="x-none" altLang="x-none" sz="2000" dirty="0"/>
              <a:t>질문에 답하기</a:t>
            </a:r>
            <a:endParaRPr lang="en-US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/>
              <a:t>    </a:t>
            </a:r>
            <a:r>
              <a:rPr lang="en-US" altLang="ko-KR" sz="2000" dirty="0"/>
              <a:t>‘</a:t>
            </a:r>
            <a:r>
              <a:rPr lang="ko-KR" altLang="en-US" sz="2000" dirty="0"/>
              <a:t>글쓰기</a:t>
            </a:r>
            <a:r>
              <a:rPr lang="en-US" altLang="ko-KR" sz="2000" dirty="0"/>
              <a:t>’</a:t>
            </a:r>
            <a:r>
              <a:rPr lang="ko-KR" altLang="en-US" sz="2000" dirty="0"/>
              <a:t> 숙제 </a:t>
            </a:r>
            <a:r>
              <a:rPr lang="en-US" altLang="ko-KR" sz="2000" dirty="0"/>
              <a:t>(</a:t>
            </a:r>
            <a:r>
              <a:rPr lang="ko-KR" altLang="en-US" sz="2000" dirty="0"/>
              <a:t>공책에 쓰기</a:t>
            </a:r>
            <a:r>
              <a:rPr lang="en-US" altLang="ko-KR" sz="2000" dirty="0"/>
              <a:t>)</a:t>
            </a:r>
            <a:r>
              <a:rPr lang="x-none" altLang="x-none" sz="2000" dirty="0"/>
              <a:t> </a:t>
            </a:r>
            <a:r>
              <a:rPr lang="en-US" altLang="x-none" sz="2000" dirty="0"/>
              <a:t> </a:t>
            </a:r>
            <a:endParaRPr lang="x-none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2.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Quizlet</a:t>
            </a:r>
            <a:r>
              <a:rPr lang="ko-KR" altLang="en-US" sz="2000" dirty="0" smtClean="0"/>
              <a:t>으로 </a:t>
            </a:r>
            <a:r>
              <a:rPr lang="ko-KR" altLang="en-US" sz="2000" dirty="0"/>
              <a:t>단어 공부하기</a:t>
            </a:r>
            <a:endParaRPr lang="en-US" altLang="ko-KR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/>
              <a:t>   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http://gg.gg/i69tw</a:t>
            </a:r>
            <a:endParaRPr lang="en-US" altLang="ko-K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3.</a:t>
            </a:r>
            <a:r>
              <a:rPr lang="ko-KR" altLang="en-US" sz="2000" dirty="0"/>
              <a:t> </a:t>
            </a:r>
            <a:r>
              <a:rPr lang="en-US" altLang="ko-KR" sz="2000" dirty="0"/>
              <a:t>Workbook P.</a:t>
            </a:r>
            <a:r>
              <a:rPr lang="ko-KR" altLang="en-US" sz="2000" dirty="0"/>
              <a:t> </a:t>
            </a:r>
            <a:r>
              <a:rPr lang="en-US" altLang="ko-KR" sz="2000" dirty="0"/>
              <a:t>28-31</a:t>
            </a:r>
            <a:r>
              <a:rPr lang="ko-KR" altLang="en-US" sz="2000" dirty="0"/>
              <a:t> 문제 풀기 </a:t>
            </a:r>
            <a:r>
              <a:rPr lang="en-US" altLang="ko-KR" sz="2000" dirty="0"/>
              <a:t>(7</a:t>
            </a:r>
            <a:r>
              <a:rPr lang="ko-KR" altLang="en-US" sz="2000" dirty="0"/>
              <a:t>과</a:t>
            </a:r>
            <a:r>
              <a:rPr lang="en-US" altLang="ko-KR" sz="2000" dirty="0"/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4.</a:t>
            </a:r>
            <a:r>
              <a:rPr lang="ko-KR" altLang="en-US" sz="2000" dirty="0"/>
              <a:t> </a:t>
            </a:r>
            <a:r>
              <a:rPr lang="en-US" altLang="ko-KR" sz="2000" dirty="0" err="1" smtClean="0"/>
              <a:t>Lingt</a:t>
            </a:r>
            <a:r>
              <a:rPr lang="ko-KR" altLang="en-US" sz="2000" dirty="0" smtClean="0"/>
              <a:t>로 </a:t>
            </a:r>
            <a:r>
              <a:rPr lang="ko-KR" altLang="en-US" sz="2000" dirty="0"/>
              <a:t>들어가 듣기와 말하기 문제 풀고 녹음하기</a:t>
            </a:r>
            <a:endParaRPr lang="x-none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5</a:t>
            </a:r>
            <a:r>
              <a:rPr lang="en-US" altLang="x-none" sz="2000" dirty="0"/>
              <a:t>. </a:t>
            </a:r>
            <a:r>
              <a:rPr lang="x-none" altLang="x-none" sz="2000" dirty="0"/>
              <a:t>일기</a:t>
            </a:r>
            <a:r>
              <a:rPr lang="en-US" altLang="x-none" sz="2000" dirty="0"/>
              <a:t> 1</a:t>
            </a:r>
            <a:r>
              <a:rPr lang="x-none" altLang="x-none" sz="2000" dirty="0"/>
              <a:t>주일</a:t>
            </a:r>
            <a:r>
              <a:rPr lang="en-US" altLang="x-none" sz="2000" dirty="0"/>
              <a:t> 1</a:t>
            </a:r>
            <a:r>
              <a:rPr lang="x-none" altLang="x-none" sz="2000" dirty="0" smtClean="0"/>
              <a:t>회</a:t>
            </a:r>
            <a:r>
              <a:rPr lang="en-US" altLang="x-none" sz="2000" dirty="0" smtClean="0"/>
              <a:t> </a:t>
            </a:r>
            <a:r>
              <a:rPr lang="x-none" altLang="x-none" sz="2000" dirty="0" smtClean="0"/>
              <a:t>이상 </a:t>
            </a:r>
            <a:r>
              <a:rPr lang="x-none" altLang="en-US" sz="2000" dirty="0"/>
              <a:t>쓰기</a:t>
            </a:r>
            <a:endParaRPr lang="x-none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6.</a:t>
            </a:r>
            <a:r>
              <a:rPr lang="ko-KR" altLang="en-US" sz="2000" dirty="0"/>
              <a:t> 한국 동화책 </a:t>
            </a:r>
            <a:r>
              <a:rPr lang="en-US" altLang="ko-KR" sz="2000" dirty="0"/>
              <a:t>1</a:t>
            </a:r>
            <a:r>
              <a:rPr lang="ko-KR" altLang="en-US" sz="2000" dirty="0"/>
              <a:t>권 </a:t>
            </a:r>
            <a:r>
              <a:rPr lang="x-none" altLang="x-none" sz="2000" dirty="0"/>
              <a:t>읽고 내용 요약</a:t>
            </a:r>
            <a:r>
              <a:rPr lang="x-none" altLang="en-US" sz="2000" dirty="0"/>
              <a:t> </a:t>
            </a:r>
            <a:r>
              <a:rPr lang="en-US" altLang="x-none" sz="2000" dirty="0"/>
              <a:t>(</a:t>
            </a:r>
            <a:r>
              <a:rPr lang="ko-KR" altLang="en-US" sz="2000" dirty="0"/>
              <a:t>선택 숙제</a:t>
            </a:r>
            <a:r>
              <a:rPr lang="en-US" altLang="ko-KR" sz="2000" dirty="0"/>
              <a:t>)</a:t>
            </a:r>
            <a:endParaRPr lang="x-none" altLang="x-none" sz="20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6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7"/>
            <a:ext cx="7886700" cy="10081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75252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200" dirty="0">
                <a:solidFill>
                  <a:schemeClr val="tx1"/>
                </a:solidFill>
              </a:rPr>
              <a:t>1. </a:t>
            </a:r>
            <a:r>
              <a:rPr lang="ko-KR" altLang="en-US" sz="7200" dirty="0">
                <a:solidFill>
                  <a:schemeClr val="tx1"/>
                </a:solidFill>
              </a:rPr>
              <a:t>참조 교재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 </a:t>
            </a:r>
            <a:r>
              <a:rPr lang="en-US" altLang="ko-KR" sz="7200" dirty="0">
                <a:solidFill>
                  <a:schemeClr val="tx1"/>
                </a:solidFill>
              </a:rPr>
              <a:t>1)</a:t>
            </a:r>
            <a:r>
              <a:rPr lang="ko-KR" altLang="en-US" sz="72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7200" dirty="0">
                <a:solidFill>
                  <a:schemeClr val="tx1"/>
                </a:solidFill>
              </a:rPr>
              <a:t>3-2 (</a:t>
            </a:r>
            <a:r>
              <a:rPr lang="ko-KR" altLang="en-US" sz="7200" dirty="0">
                <a:solidFill>
                  <a:schemeClr val="tx1"/>
                </a:solidFill>
              </a:rPr>
              <a:t>영어권</a:t>
            </a:r>
            <a:r>
              <a:rPr lang="en-US" altLang="ko-KR" sz="7200" dirty="0">
                <a:solidFill>
                  <a:schemeClr val="tx1"/>
                </a:solidFill>
              </a:rPr>
              <a:t>)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r>
              <a:rPr lang="en-US" altLang="ko-KR" sz="72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 </a:t>
            </a:r>
            <a:r>
              <a:rPr lang="en-US" altLang="ko-KR" sz="7200" dirty="0">
                <a:solidFill>
                  <a:schemeClr val="tx1"/>
                </a:solidFill>
              </a:rPr>
              <a:t>2)</a:t>
            </a:r>
            <a:r>
              <a:rPr lang="ko-KR" altLang="en-US" sz="72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7200" dirty="0">
                <a:solidFill>
                  <a:schemeClr val="tx1"/>
                </a:solidFill>
              </a:rPr>
              <a:t>3-2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r>
              <a:rPr lang="en-US" altLang="ko-KR" sz="7200" dirty="0">
                <a:solidFill>
                  <a:schemeClr val="tx1"/>
                </a:solidFill>
              </a:rPr>
              <a:t>(</a:t>
            </a:r>
            <a:r>
              <a:rPr lang="ko-KR" altLang="en-US" sz="7200" dirty="0">
                <a:solidFill>
                  <a:schemeClr val="tx1"/>
                </a:solidFill>
              </a:rPr>
              <a:t>범용</a:t>
            </a:r>
            <a:r>
              <a:rPr lang="en-US" altLang="ko-KR" sz="7200" dirty="0">
                <a:solidFill>
                  <a:schemeClr val="tx1"/>
                </a:solidFill>
              </a:rPr>
              <a:t>)</a:t>
            </a:r>
            <a:r>
              <a:rPr lang="ko-KR" altLang="en-US" sz="7200" dirty="0">
                <a:solidFill>
                  <a:schemeClr val="tx1"/>
                </a:solidFill>
              </a:rPr>
              <a:t>   </a:t>
            </a:r>
            <a:r>
              <a:rPr lang="en-US" altLang="ko-KR" sz="72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200" dirty="0">
                <a:solidFill>
                  <a:schemeClr val="tx1"/>
                </a:solidFill>
              </a:rPr>
              <a:t>2.</a:t>
            </a:r>
            <a:r>
              <a:rPr lang="ko-KR" altLang="en-US" sz="7200" dirty="0">
                <a:solidFill>
                  <a:schemeClr val="tx1"/>
                </a:solidFill>
              </a:rPr>
              <a:t> 참조 자료</a:t>
            </a:r>
            <a:endParaRPr lang="en-US" altLang="ko-KR" sz="72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  </a:t>
            </a:r>
            <a:r>
              <a:rPr lang="en-US" sz="7200" dirty="0">
                <a:solidFill>
                  <a:schemeClr val="tx1"/>
                </a:solidFill>
              </a:rPr>
              <a:t>KLEAR Textbook    </a:t>
            </a:r>
            <a:endParaRPr lang="en-US" sz="72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r>
              <a:rPr lang="en-US" altLang="ko-KR" sz="7200" dirty="0">
                <a:solidFill>
                  <a:schemeClr val="tx1"/>
                </a:solidFill>
              </a:rPr>
              <a:t>➭ </a:t>
            </a:r>
            <a:r>
              <a:rPr lang="en-US" sz="7200" dirty="0">
                <a:solidFill>
                  <a:schemeClr val="tx1"/>
                </a:solidFill>
              </a:rPr>
              <a:t>https://kleartextbook.com/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7200" dirty="0">
                <a:solidFill>
                  <a:schemeClr val="tx1"/>
                </a:solidFill>
              </a:rPr>
              <a:t>3. </a:t>
            </a:r>
            <a:r>
              <a:rPr lang="ko-KR" altLang="en-US" sz="7200" dirty="0">
                <a:solidFill>
                  <a:schemeClr val="tx1"/>
                </a:solidFill>
              </a:rPr>
              <a:t>이미지 출처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</a:t>
            </a:r>
            <a:r>
              <a:rPr lang="en-US" altLang="ko-KR" sz="7200" dirty="0">
                <a:solidFill>
                  <a:schemeClr val="tx1"/>
                </a:solidFill>
              </a:rPr>
              <a:t>➭  </a:t>
            </a:r>
            <a:r>
              <a:rPr lang="en-US" altLang="ko-KR" sz="7200" dirty="0" smtClean="0">
                <a:solidFill>
                  <a:schemeClr val="tx1"/>
                </a:solidFill>
              </a:rPr>
              <a:t>google.com, bing.com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200" dirty="0">
                <a:solidFill>
                  <a:schemeClr val="tx1"/>
                </a:solidFill>
              </a:rPr>
              <a:t>4.</a:t>
            </a:r>
            <a:r>
              <a:rPr lang="ko-KR" altLang="en-US" sz="7200" dirty="0">
                <a:solidFill>
                  <a:schemeClr val="tx1"/>
                </a:solidFill>
              </a:rPr>
              <a:t> 영상 출처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</a:t>
            </a:r>
            <a:r>
              <a:rPr lang="en-US" altLang="ko-KR" sz="7200" dirty="0">
                <a:solidFill>
                  <a:schemeClr val="tx1"/>
                </a:solidFill>
              </a:rPr>
              <a:t>➭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r>
              <a:rPr lang="en-US" altLang="ko-KR" sz="7200" dirty="0" err="1">
                <a:solidFill>
                  <a:schemeClr val="tx1"/>
                </a:solidFill>
              </a:rPr>
              <a:t>Youtube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6800" dirty="0" smtClean="0">
                <a:solidFill>
                  <a:schemeClr val="tx1"/>
                </a:solidFill>
              </a:rPr>
              <a:t>https</a:t>
            </a:r>
            <a:r>
              <a:rPr lang="en-US" sz="6800" dirty="0">
                <a:solidFill>
                  <a:schemeClr val="tx1"/>
                </a:solidFill>
              </a:rPr>
              <a:t>://www.youtube.com/watch?v=TzrXBX3mir4&amp;list=ULaOCwCZYKhKY&amp;index=43</a:t>
            </a:r>
            <a:endParaRPr lang="en-US" sz="68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6800" dirty="0" smtClean="0">
                <a:solidFill>
                  <a:schemeClr val="tx1"/>
                </a:solidFill>
              </a:rPr>
              <a:t>https</a:t>
            </a:r>
            <a:r>
              <a:rPr lang="en-US" sz="6800" dirty="0">
                <a:solidFill>
                  <a:schemeClr val="tx1"/>
                </a:solidFill>
              </a:rPr>
              <a:t>://www.youtube.com/watch?v=U98n5yXCLgg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77608"/>
            <a:ext cx="8157616" cy="659104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 smtClean="0"/>
              <a:t>P. 60</a:t>
            </a:r>
            <a:r>
              <a:rPr kumimoji="1" lang="ko-KR" altLang="en-US" sz="2800" dirty="0" smtClean="0"/>
              <a:t>을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4314383F-A82A-3547-BA33-F7F418366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8291264" cy="5256584"/>
          </a:xfrm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FFB7B5F5-4F4E-EE46-A02E-F62871800C02}"/>
              </a:ext>
            </a:extLst>
          </p:cNvPr>
          <p:cNvCxnSpPr>
            <a:cxnSpLocks/>
          </p:cNvCxnSpPr>
          <p:nvPr/>
        </p:nvCxnSpPr>
        <p:spPr>
          <a:xfrm>
            <a:off x="2411760" y="4365104"/>
            <a:ext cx="24482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Track 019" descr="Track 019">
            <a:hlinkClick r:id="" action="ppaction://media"/>
            <a:extLst>
              <a:ext uri="{FF2B5EF4-FFF2-40B4-BE49-F238E27FC236}">
                <a16:creationId xmlns="" xmlns:a16="http://schemas.microsoft.com/office/drawing/2014/main" id="{D65A5355-4974-3F4A-B3D5-8ACA2C2301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1844824"/>
            <a:ext cx="812800" cy="81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0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63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32" y="161369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dirty="0"/>
              <a:t>  </a:t>
            </a:r>
            <a:r>
              <a:rPr lang="en-US" altLang="ko-KR" sz="3600" dirty="0"/>
              <a:t>P</a:t>
            </a:r>
            <a:r>
              <a:rPr lang="en-US" altLang="ko-KR" sz="3600" dirty="0" smtClean="0"/>
              <a:t>. 61</a:t>
            </a:r>
            <a:r>
              <a:rPr lang="ko-KR" altLang="en-US" sz="3600" dirty="0" smtClean="0"/>
              <a:t> 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F1A2FAE-EEF4-B940-8636-073C9C216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52652"/>
            <a:ext cx="8393048" cy="5441860"/>
          </a:xfrm>
        </p:spPr>
      </p:pic>
      <p:sp>
        <p:nvSpPr>
          <p:cNvPr id="9" name="Teardrop 8">
            <a:extLst>
              <a:ext uri="{FF2B5EF4-FFF2-40B4-BE49-F238E27FC236}">
                <a16:creationId xmlns="" xmlns:a16="http://schemas.microsoft.com/office/drawing/2014/main" id="{CBAF92CF-B0A3-894C-954E-DB3512DCDD28}"/>
              </a:ext>
            </a:extLst>
          </p:cNvPr>
          <p:cNvSpPr/>
          <p:nvPr/>
        </p:nvSpPr>
        <p:spPr>
          <a:xfrm>
            <a:off x="6444208" y="1024984"/>
            <a:ext cx="1872208" cy="1440160"/>
          </a:xfrm>
          <a:prstGeom prst="teardrop">
            <a:avLst>
              <a:gd name="adj" fmla="val 1387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새 단어를 큰 소리로 읽어 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5A4E91-7324-594F-B224-C7174828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4"/>
            <a:ext cx="8229600" cy="55180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endParaRPr lang="en-US" sz="3200" dirty="0"/>
          </a:p>
        </p:txBody>
      </p:sp>
      <p:sp>
        <p:nvSpPr>
          <p:cNvPr id="16" name="Google Shape;182;p29">
            <a:extLst>
              <a:ext uri="{FF2B5EF4-FFF2-40B4-BE49-F238E27FC236}">
                <a16:creationId xmlns="" xmlns:a16="http://schemas.microsoft.com/office/drawing/2014/main" id="{4824EB33-05B9-4F47-8E54-F81363A21A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3EC0AB3-79C7-544F-B485-26DEB195D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2" y="1124744"/>
            <a:ext cx="8754816" cy="49736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023CD81-41D4-5F48-B3EF-44D1476A7D37}"/>
              </a:ext>
            </a:extLst>
          </p:cNvPr>
          <p:cNvSpPr txBox="1"/>
          <p:nvPr/>
        </p:nvSpPr>
        <p:spPr>
          <a:xfrm>
            <a:off x="3896778" y="2650424"/>
            <a:ext cx="50405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77019F0-086C-B846-85D3-0A7D156B110E}"/>
              </a:ext>
            </a:extLst>
          </p:cNvPr>
          <p:cNvSpPr txBox="1"/>
          <p:nvPr/>
        </p:nvSpPr>
        <p:spPr>
          <a:xfrm>
            <a:off x="4760874" y="3298496"/>
            <a:ext cx="50405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A14409C-57A7-CB4E-813C-61DF83743A94}"/>
              </a:ext>
            </a:extLst>
          </p:cNvPr>
          <p:cNvSpPr txBox="1"/>
          <p:nvPr/>
        </p:nvSpPr>
        <p:spPr>
          <a:xfrm>
            <a:off x="6129026" y="3946568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유행하</a:t>
            </a:r>
            <a:r>
              <a:rPr lang="ko-KR" altLang="en-US" dirty="0">
                <a:solidFill>
                  <a:srgbClr val="FF0000"/>
                </a:solidFill>
              </a:rPr>
              <a:t>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81872C-1025-0744-8617-0DCF409E84FF}"/>
              </a:ext>
            </a:extLst>
          </p:cNvPr>
          <p:cNvSpPr txBox="1"/>
          <p:nvPr/>
        </p:nvSpPr>
        <p:spPr>
          <a:xfrm>
            <a:off x="6633082" y="4954680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고르면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4142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smtClean="0"/>
              <a:t>단어연습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276872"/>
            <a:ext cx="8147248" cy="2046953"/>
          </a:xfrm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smtClean="0"/>
              <a:t>바로가기   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/>
              <a:t>7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저도 하나 샀으면 좋겠어요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gg.gg/i69tw</a:t>
            </a:r>
            <a:r>
              <a:rPr lang="ko-KR" altLang="en-US" dirty="0" smtClean="0"/>
              <a:t>    </a:t>
            </a: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CEB757-A0ED-B04C-89C9-21481C1D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r>
              <a:rPr lang="en-US" altLang="ko-KR" sz="3600" dirty="0" smtClean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62 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03088C84-CA80-D24E-9175-DD15A2482E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31DF78A-C960-3C4C-8A4E-E729A9DB1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8229600" cy="5348158"/>
          </a:xfrm>
        </p:spPr>
      </p:pic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4744</TotalTime>
  <Words>1708</Words>
  <Application>Microsoft Office PowerPoint</Application>
  <PresentationFormat>On-screen Show (4:3)</PresentationFormat>
  <Paragraphs>343</Paragraphs>
  <Slides>48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Gill Sans</vt:lpstr>
      <vt:lpstr>Gulim</vt:lpstr>
      <vt:lpstr>Gulim</vt:lpstr>
      <vt:lpstr>맑은 고딕</vt:lpstr>
      <vt:lpstr>MS PGothic</vt:lpstr>
      <vt:lpstr>Noto Sans Symbols</vt:lpstr>
      <vt:lpstr>Arial</vt:lpstr>
      <vt:lpstr>Calibri</vt:lpstr>
      <vt:lpstr>Palatino Linotype</vt:lpstr>
      <vt:lpstr>Tahoma</vt:lpstr>
      <vt:lpstr>Times New Roman</vt:lpstr>
      <vt:lpstr>Default Design</vt:lpstr>
      <vt:lpstr>     재외동포를 위한 한국어 (영어권)   3-2 </vt:lpstr>
      <vt:lpstr>재외동포를 위한 한국어 3-2   7과 저도 하나 샀으면 좋겠어요 I wish I could buy one too</vt:lpstr>
      <vt:lpstr>이야기해 보세요! </vt:lpstr>
      <vt:lpstr>교과서 P. 60을 펴세요.</vt:lpstr>
      <vt:lpstr> 교과서 P. 60을 펴세요.</vt:lpstr>
      <vt:lpstr>새 단어   P. 61 </vt:lpstr>
      <vt:lpstr>배워 봐요</vt:lpstr>
      <vt:lpstr>Quizlet 단어연습 </vt:lpstr>
      <vt:lpstr>배워 봐요    P. 62 </vt:lpstr>
      <vt:lpstr>-아/어도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배워 봐요    P. 63 </vt:lpstr>
      <vt:lpstr>PowerPoint Presentation</vt:lpstr>
      <vt:lpstr>  -았/었으면 좋겠다    </vt:lpstr>
      <vt:lpstr>PowerPoint Presentation</vt:lpstr>
      <vt:lpstr>PowerPoint Presentation</vt:lpstr>
      <vt:lpstr>PowerPoint Presentation</vt:lpstr>
      <vt:lpstr>PowerPoint Presentation</vt:lpstr>
      <vt:lpstr>  듣고 말하기     P. 64</vt:lpstr>
      <vt:lpstr>PowerPoint Presentation</vt:lpstr>
      <vt:lpstr>&lt;한식의 세계화&gt;    영상</vt:lpstr>
      <vt:lpstr>읽기/ 쓰기</vt:lpstr>
      <vt:lpstr>PowerPoint Presentation</vt:lpstr>
      <vt:lpstr>함께 해요</vt:lpstr>
      <vt:lpstr>PowerPoint Presentation</vt:lpstr>
      <vt:lpstr>문화를 배워요</vt:lpstr>
      <vt:lpstr>“한식, 유럽의 입맛을 사로잡다” 영상</vt:lpstr>
      <vt:lpstr>영상 쓰기   과제</vt:lpstr>
      <vt:lpstr>듣기와 말하기 연습</vt:lpstr>
      <vt:lpstr>Quizlet 단어연습 </vt:lpstr>
      <vt:lpstr>    연습문제   P. 28-31  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534</cp:revision>
  <dcterms:created xsi:type="dcterms:W3CDTF">2008-02-12T07:53:45Z</dcterms:created>
  <dcterms:modified xsi:type="dcterms:W3CDTF">2020-05-27T16:55:05Z</dcterms:modified>
</cp:coreProperties>
</file>